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6" r:id="rId4"/>
    <p:sldId id="264" r:id="rId5"/>
    <p:sldId id="267" r:id="rId6"/>
    <p:sldId id="266" r:id="rId7"/>
    <p:sldId id="269" r:id="rId8"/>
    <p:sldId id="268" r:id="rId9"/>
    <p:sldId id="272" r:id="rId10"/>
    <p:sldId id="270" r:id="rId11"/>
    <p:sldId id="271" r:id="rId12"/>
    <p:sldId id="261" r:id="rId13"/>
    <p:sldId id="273" r:id="rId14"/>
    <p:sldId id="262" r:id="rId15"/>
    <p:sldId id="263" r:id="rId16"/>
    <p:sldId id="288" r:id="rId17"/>
    <p:sldId id="275" r:id="rId18"/>
    <p:sldId id="283" r:id="rId19"/>
    <p:sldId id="284" r:id="rId20"/>
    <p:sldId id="285" r:id="rId21"/>
    <p:sldId id="282" r:id="rId22"/>
    <p:sldId id="277" r:id="rId23"/>
    <p:sldId id="287" r:id="rId24"/>
    <p:sldId id="290" r:id="rId25"/>
    <p:sldId id="278" r:id="rId26"/>
    <p:sldId id="291" r:id="rId27"/>
    <p:sldId id="292" r:id="rId28"/>
    <p:sldId id="274" r:id="rId29"/>
    <p:sldId id="293" r:id="rId30"/>
    <p:sldId id="294" r:id="rId31"/>
    <p:sldId id="298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BA"/>
    <a:srgbClr val="BD7E39"/>
    <a:srgbClr val="A12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4046-986A-422D-9585-FD4F3B4FB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ED7AC-D2E7-41C2-93F9-9F038F61A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DA9F9-7D20-41FD-B79F-E5A5A25B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3C1DA-47CE-44D3-A454-A47C86F3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C339-9836-4027-81F6-7D17ADC8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7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E6A-C288-4E55-B2DD-580F6F23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D5112-64E3-49DF-8550-EE5CE327F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E8642-CAF5-4F8E-947A-6036B986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21A75-C042-4F97-B3F4-4F6E8FB4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B3D35-A891-4FB3-9F35-FD69DCED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2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FA457-DD67-4846-8F1B-584F65D87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5BB15-801C-4B55-8253-0227C6E4F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2E1C-3882-460B-BA00-242F9B13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88EC7-2818-4BAF-9A99-026CDA1B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31A3F-49F6-4209-A26F-0007E1A1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43E3-AED8-46D4-B783-BD0804A0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8BF8-5B90-42A5-B427-4F4FD7237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FD48B-4F25-41C8-A874-9BF8C42B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066A-BEB7-4856-BDFC-B1CEE47D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DFC93-52AA-49D4-9612-B9A03454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9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541E-0032-4D35-B38F-0301ED0E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66EB0-11E2-4CC9-B5D2-8CDB91B2E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F32F5-2C8D-41B2-A932-2307D4CE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9CDBA-4AD1-4986-BBB7-4FB75504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5DE4-D1F4-4108-B4B3-7FDF9762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6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3674-A33E-42CD-BC24-8A934CD9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442C5-D24E-4E04-AF2E-4243DA744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5837B-F0D8-481F-90AA-3F29E3A04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B0705-7E5E-4BA6-81A8-56DD5446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2EBF2-6666-423A-B004-F3BA7D2D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2C97F-9B02-46EA-BE19-C005369B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35CA-1A9C-424F-A1AF-94C7CE95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51EBB-28BE-4FBB-B2AE-0EC1B4376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AC010-A987-4118-8D3A-0B2E5BC1D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724D7-62FC-4FC9-AF46-BD39AECD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F847F-C99E-4867-86A7-66710E369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EB1D7-B4AF-4268-837A-F3E1613C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04EFA-2A47-4025-8E76-1C87E950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0DE0D-9A23-4706-82EF-B844888E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0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27C0-3B42-4B49-9460-637D1880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19E61-8314-4B2E-A72D-59F5B4B8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C3079-D999-46B0-9D8D-676DED92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B5DBC-6DF0-417A-97E6-EFD626FD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3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90D4D-E37F-466C-9A0A-5525E93C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7077D-7970-4B39-B4E4-B1B441BE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C97B-025F-49F7-BA15-AC47F193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7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DEFB-84CF-44B0-B08B-0DF0049D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2741-6D8E-47EA-9F5E-5AFC398D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667C8-83D8-4A11-AC2A-2BCEAAEB6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6A2D3-F037-4D2A-8D01-97858535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D000F-EF52-4A1A-B8A6-D10C85E9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F72B4-A30D-4C9C-9FC8-B615801C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09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C2EE-688C-4E1A-BCAC-088FA663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5EF1F-675C-4ACB-B814-2D282E3B3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25CD3-1D57-4F02-AA76-95C0ADC7F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A3F37-A175-46B6-8ED8-AE101482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3377D-4744-46DF-8069-4AE86324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46B83-EF45-47F4-9D8D-4C77CAB8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0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07295-4D57-480E-A49E-BCDD3BA7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E1A8A-81C2-448A-B114-DE0EA0292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10EBB-66C3-445C-97F4-36E48E656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0D6B-4952-4C46-9B65-56AF387C0DE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B2AA6-A893-435F-AC06-94493A0B5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B322C-3946-4933-A517-7A7F14D0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360F-60C0-4EE4-AACE-F6FCC6DB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www.fridakahlo.org/images/paintings/magnolias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aZjXZhg_OA?feature=oembed" TargetMode="Externa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CT4hrZiQaY?feature=oembed" TargetMode="Externa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6852" y="1466845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6853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0797" y="1466853"/>
            <a:ext cx="3429005" cy="4952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D90F96-7E32-455D-AC46-E8FA3774F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0796" y="4895856"/>
            <a:ext cx="3429005" cy="495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2210C7-1323-4F81-A2CF-F97E9C682076}"/>
              </a:ext>
            </a:extLst>
          </p:cNvPr>
          <p:cNvSpPr/>
          <p:nvPr/>
        </p:nvSpPr>
        <p:spPr>
          <a:xfrm>
            <a:off x="0" y="-88787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9070C-9A41-4D23-8300-336E79309545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70FFE4-388D-4255-94F6-BE5CE9D7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566987"/>
            <a:ext cx="90297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855081-6C51-40D7-88F3-7A27849C673D}"/>
              </a:ext>
            </a:extLst>
          </p:cNvPr>
          <p:cNvSpPr txBox="1"/>
          <p:nvPr/>
        </p:nvSpPr>
        <p:spPr>
          <a:xfrm>
            <a:off x="757646" y="436125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 tuvo que pasar mucho tiempo en la cama y en el hospital, donde empezó a pintar sus primeros cuadros.</a:t>
            </a:r>
          </a:p>
        </p:txBody>
      </p:sp>
      <p:pic>
        <p:nvPicPr>
          <p:cNvPr id="1026" name="Picture 2" descr="FridaPaintingInBed">
            <a:extLst>
              <a:ext uri="{FF2B5EF4-FFF2-40B4-BE49-F238E27FC236}">
                <a16:creationId xmlns:a16="http://schemas.microsoft.com/office/drawing/2014/main" id="{1A4A0B3C-FE2F-480A-ADBA-AE9355AA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760203"/>
            <a:ext cx="6191250" cy="45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2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855081-6C51-40D7-88F3-7A27849C673D}"/>
              </a:ext>
            </a:extLst>
          </p:cNvPr>
          <p:cNvSpPr txBox="1"/>
          <p:nvPr/>
        </p:nvSpPr>
        <p:spPr>
          <a:xfrm>
            <a:off x="757646" y="436125"/>
            <a:ext cx="1081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primeros cuadros que Frida pintó fueron autorretratos, ya que, según decía, "Me pinto a mí misma porque soy a quien mejor conozco."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E40EB2-680E-4ED1-9559-BE48B4B10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51" y="2475614"/>
            <a:ext cx="2564923" cy="3357464"/>
          </a:xfrm>
          <a:prstGeom prst="rect">
            <a:avLst/>
          </a:prstGeom>
        </p:spPr>
      </p:pic>
      <p:pic>
        <p:nvPicPr>
          <p:cNvPr id="1026" name="Picture 2" descr="Frida Kahlo Self Portrait in a Velvet Dress 1926 Framed Print for sale -  paintingandframe.com">
            <a:extLst>
              <a:ext uri="{FF2B5EF4-FFF2-40B4-BE49-F238E27FC236}">
                <a16:creationId xmlns:a16="http://schemas.microsoft.com/office/drawing/2014/main" id="{8459779F-DC0E-4C81-9428-E83A9779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70" y="2466608"/>
            <a:ext cx="2801705" cy="34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04D660-FBD8-4B58-9B43-B156ED64A8CD}"/>
              </a:ext>
            </a:extLst>
          </p:cNvPr>
          <p:cNvSpPr txBox="1"/>
          <p:nvPr/>
        </p:nvSpPr>
        <p:spPr>
          <a:xfrm>
            <a:off x="1349829" y="601428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Velvet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02D4E9-0EA5-4152-8C8E-662537BCBD94}"/>
              </a:ext>
            </a:extLst>
          </p:cNvPr>
          <p:cNvSpPr txBox="1"/>
          <p:nvPr/>
        </p:nvSpPr>
        <p:spPr>
          <a:xfrm>
            <a:off x="4800165" y="6118241"/>
            <a:ext cx="245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 – Time Flies – 1929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D65E88-9F67-432B-95AD-5456C29C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06" y="2482691"/>
            <a:ext cx="2369227" cy="33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7A789B-78BC-47B4-8132-E2D06E4AC46A}"/>
              </a:ext>
            </a:extLst>
          </p:cNvPr>
          <p:cNvSpPr txBox="1"/>
          <p:nvPr/>
        </p:nvSpPr>
        <p:spPr>
          <a:xfrm>
            <a:off x="8075865" y="6118240"/>
            <a:ext cx="257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 with necklace, 1933</a:t>
            </a:r>
          </a:p>
        </p:txBody>
      </p:sp>
    </p:spTree>
    <p:extLst>
      <p:ext uri="{BB962C8B-B14F-4D97-AF65-F5344CB8AC3E}">
        <p14:creationId xmlns:p14="http://schemas.microsoft.com/office/powerpoint/2010/main" val="55113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CE095-5F12-42DE-A1B4-7EFF9602F440}"/>
              </a:ext>
            </a:extLst>
          </p:cNvPr>
          <p:cNvSpPr txBox="1"/>
          <p:nvPr/>
        </p:nvSpPr>
        <p:spPr>
          <a:xfrm>
            <a:off x="757646" y="227119"/>
            <a:ext cx="1081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Kahlo y Diego Rivera se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casaron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 21 de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agosto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1929.</a:t>
            </a:r>
            <a:endParaRPr lang="es-E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frida.y.diego.jpg">
            <a:extLst>
              <a:ext uri="{FF2B5EF4-FFF2-40B4-BE49-F238E27FC236}">
                <a16:creationId xmlns:a16="http://schemas.microsoft.com/office/drawing/2014/main" id="{CC02E809-BF34-4544-AE46-22CE5436B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09" y="2918166"/>
            <a:ext cx="2645023" cy="38897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2A4281-04A5-4DBA-971B-53EE72D20241}"/>
              </a:ext>
            </a:extLst>
          </p:cNvPr>
          <p:cNvSpPr txBox="1"/>
          <p:nvPr/>
        </p:nvSpPr>
        <p:spPr>
          <a:xfrm>
            <a:off x="852075" y="1533655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Estaban unidos en el arte y el amor, pero fue un matrimonio turbulento.</a:t>
            </a:r>
            <a:endParaRPr lang="es-E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1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2209.jpg">
            <a:extLst>
              <a:ext uri="{FF2B5EF4-FFF2-40B4-BE49-F238E27FC236}">
                <a16:creationId xmlns:a16="http://schemas.microsoft.com/office/drawing/2014/main" id="{46E354BE-C89E-4A7E-8377-D66AFE2B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66" y="728512"/>
            <a:ext cx="4078081" cy="51791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39EF02-8631-47E7-B9FE-875F3B538930}"/>
              </a:ext>
            </a:extLst>
          </p:cNvPr>
          <p:cNvSpPr txBox="1"/>
          <p:nvPr/>
        </p:nvSpPr>
        <p:spPr>
          <a:xfrm>
            <a:off x="4632960" y="6068688"/>
            <a:ext cx="35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 y Diego Rivera, 1931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2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6B914-FCBC-4743-A19A-D874EB0BE32D}"/>
              </a:ext>
            </a:extLst>
          </p:cNvPr>
          <p:cNvSpPr txBox="1"/>
          <p:nvPr/>
        </p:nvSpPr>
        <p:spPr>
          <a:xfrm>
            <a:off x="757646" y="436125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y Diego vivieron en los Estados Unidos de América durante unos tres años, pero Frida sentía nostalgia de México.</a:t>
            </a:r>
            <a:endParaRPr lang="es-E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elf Portrait Along the Boarder Line Between Mexico and the United States, 1932 by Frida Kahlo">
            <a:extLst>
              <a:ext uri="{FF2B5EF4-FFF2-40B4-BE49-F238E27FC236}">
                <a16:creationId xmlns:a16="http://schemas.microsoft.com/office/drawing/2014/main" id="{3FA28A39-3668-4637-802A-8F4ABE4A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1932622"/>
            <a:ext cx="4530291" cy="39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0DE874-3C9D-4FBF-B9A3-5ABF5E0F22F4}"/>
              </a:ext>
            </a:extLst>
          </p:cNvPr>
          <p:cNvSpPr txBox="1"/>
          <p:nvPr/>
        </p:nvSpPr>
        <p:spPr>
          <a:xfrm>
            <a:off x="3584804" y="5887409"/>
            <a:ext cx="505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Borderline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</a:t>
            </a:r>
          </a:p>
        </p:txBody>
      </p:sp>
    </p:spTree>
    <p:extLst>
      <p:ext uri="{BB962C8B-B14F-4D97-AF65-F5344CB8AC3E}">
        <p14:creationId xmlns:p14="http://schemas.microsoft.com/office/powerpoint/2010/main" val="1999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y Diego regresaron a México en 1933, y en 1940 empezaron a vivir en la casa en la que Frida nació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es-E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97C58F-1E67-4020-995E-327293614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Frida Kahlo im Kunstmuseum Gehrke-Remund Baden-Baden">
            <a:extLst>
              <a:ext uri="{FF2B5EF4-FFF2-40B4-BE49-F238E27FC236}">
                <a16:creationId xmlns:a16="http://schemas.microsoft.com/office/drawing/2014/main" id="{BEC14E6A-D708-4A88-A888-362DE883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40" y="2376702"/>
            <a:ext cx="4998857" cy="39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4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casa era originalmente blanca, pero Frida y Diego la pintaron de azul oscuro y coral, y la decoraron con esculturas, dibujos y objetos que mostraban el amor de Frida por la cultura mexicana. </a:t>
            </a:r>
            <a:endParaRPr lang="es-E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97C58F-1E67-4020-995E-327293614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wk-bgallery0217-3.jpg">
            <a:extLst>
              <a:ext uri="{FF2B5EF4-FFF2-40B4-BE49-F238E27FC236}">
                <a16:creationId xmlns:a16="http://schemas.microsoft.com/office/drawing/2014/main" id="{315B5FFE-C993-427F-A2B7-4A48BC5EE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6" y="2507936"/>
            <a:ext cx="3144859" cy="42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Kahlo pintó un total de 143 cuadros, 55 de ellos autorretratos. Lo hacía para expresar su inmenso dolor físico y emocional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 sentimientos y su ideología.</a:t>
            </a:r>
          </a:p>
        </p:txBody>
      </p:sp>
      <p:pic>
        <p:nvPicPr>
          <p:cNvPr id="7172" name="Picture 4" descr="Memory, the Heart, 1937 by Frida Kahlo">
            <a:extLst>
              <a:ext uri="{FF2B5EF4-FFF2-40B4-BE49-F238E27FC236}">
                <a16:creationId xmlns:a16="http://schemas.microsoft.com/office/drawing/2014/main" id="{B813E3D3-4CD8-48C0-AC8B-C281EAE7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18" y="2005785"/>
            <a:ext cx="2788512" cy="40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17D95E-0746-4A28-BE25-445FE0666D67}"/>
              </a:ext>
            </a:extLst>
          </p:cNvPr>
          <p:cNvSpPr txBox="1"/>
          <p:nvPr/>
        </p:nvSpPr>
        <p:spPr>
          <a:xfrm>
            <a:off x="4656709" y="6264969"/>
            <a:ext cx="290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Memory, the Heart, 1932</a:t>
            </a:r>
          </a:p>
        </p:txBody>
      </p:sp>
    </p:spTree>
    <p:extLst>
      <p:ext uri="{BB962C8B-B14F-4D97-AF65-F5344CB8AC3E}">
        <p14:creationId xmlns:p14="http://schemas.microsoft.com/office/powerpoint/2010/main" val="304671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6" name="Picture 8" descr="The Bus, 1929 by Frida Kahlo">
            <a:extLst>
              <a:ext uri="{FF2B5EF4-FFF2-40B4-BE49-F238E27FC236}">
                <a16:creationId xmlns:a16="http://schemas.microsoft.com/office/drawing/2014/main" id="{C3B4A6F3-492E-4A6E-AEFC-C297925C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48" y="1635192"/>
            <a:ext cx="7756467" cy="35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CA92B0-D17E-422A-9C3A-C08A2EE71248}"/>
              </a:ext>
            </a:extLst>
          </p:cNvPr>
          <p:cNvSpPr txBox="1"/>
          <p:nvPr/>
        </p:nvSpPr>
        <p:spPr>
          <a:xfrm>
            <a:off x="5197794" y="5318321"/>
            <a:ext cx="182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Bus, 1929</a:t>
            </a:r>
          </a:p>
        </p:txBody>
      </p:sp>
    </p:spTree>
    <p:extLst>
      <p:ext uri="{BB962C8B-B14F-4D97-AF65-F5344CB8AC3E}">
        <p14:creationId xmlns:p14="http://schemas.microsoft.com/office/powerpoint/2010/main" val="321779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765B0-48D0-44EB-A26C-4C0CB1EA0CC0}"/>
              </a:ext>
            </a:extLst>
          </p:cNvPr>
          <p:cNvSpPr txBox="1"/>
          <p:nvPr/>
        </p:nvSpPr>
        <p:spPr>
          <a:xfrm>
            <a:off x="4504262" y="6211669"/>
            <a:ext cx="36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 with Stalin, 1954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4C3A820-74B5-4BC3-8367-F2B81AD0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83" y="547879"/>
            <a:ext cx="3678775" cy="55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538DB-2B62-41EF-9153-FAE13BDE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6852" y="1466845"/>
            <a:ext cx="3429005" cy="495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210D71-D91D-48E8-BE7F-EB76591D2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6853" y="4895848"/>
            <a:ext cx="3429005" cy="495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C6F21-FF9B-4BD9-A1C6-302F3324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0797" y="1466853"/>
            <a:ext cx="3429005" cy="495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89EEE-F88E-4CFB-AFFE-97EFD1F29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0796" y="4895856"/>
            <a:ext cx="3429005" cy="495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1F6FF3-E86D-4A20-B75B-EA364D3D1F2E}"/>
              </a:ext>
            </a:extLst>
          </p:cNvPr>
          <p:cNvSpPr/>
          <p:nvPr/>
        </p:nvSpPr>
        <p:spPr>
          <a:xfrm>
            <a:off x="0" y="-88787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B5F8B-BBAD-4A8C-9C97-42F6E47A9A4C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16A5F-FD43-4C67-8C04-9C0E62AFC696}"/>
              </a:ext>
            </a:extLst>
          </p:cNvPr>
          <p:cNvSpPr txBox="1"/>
          <p:nvPr/>
        </p:nvSpPr>
        <p:spPr>
          <a:xfrm>
            <a:off x="2368271" y="5174365"/>
            <a:ext cx="7707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Kahlo fue una de las más grandes artistas mexicanas de todos los tiempos.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Frida Kahlo's beauty legacy | Tatler">
            <a:extLst>
              <a:ext uri="{FF2B5EF4-FFF2-40B4-BE49-F238E27FC236}">
                <a16:creationId xmlns:a16="http://schemas.microsoft.com/office/drawing/2014/main" id="{334CBC17-E7A2-4FFC-B649-D2FD945F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100537"/>
            <a:ext cx="3372054" cy="50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99016A-247E-4CC3-8F3E-363678AF55BA}"/>
              </a:ext>
            </a:extLst>
          </p:cNvPr>
          <p:cNvSpPr txBox="1"/>
          <p:nvPr/>
        </p:nvSpPr>
        <p:spPr>
          <a:xfrm>
            <a:off x="3028949" y="6418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Kahlo in Blue Blouse,1939 (photo by Nickolas </a:t>
            </a:r>
            <a:r>
              <a:rPr lang="en-GB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Muray</a:t>
            </a: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058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Frida también pintó muchos cuadros sobre costumbres típicas mexicanas, paisajes o situaciones de su vida. </a:t>
            </a:r>
          </a:p>
        </p:txBody>
      </p:sp>
      <p:pic>
        <p:nvPicPr>
          <p:cNvPr id="8198" name="Picture 6" descr="Itzcuintli Dog with Me, 1938 - by Frida Kahlo">
            <a:extLst>
              <a:ext uri="{FF2B5EF4-FFF2-40B4-BE49-F238E27FC236}">
                <a16:creationId xmlns:a16="http://schemas.microsoft.com/office/drawing/2014/main" id="{C56A64AE-6584-4A89-AB11-298430F47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2" y="2005785"/>
            <a:ext cx="2914106" cy="39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B3B08A-B678-4F05-8A94-E3F6BA1DF71A}"/>
              </a:ext>
            </a:extLst>
          </p:cNvPr>
          <p:cNvSpPr txBox="1"/>
          <p:nvPr/>
        </p:nvSpPr>
        <p:spPr>
          <a:xfrm>
            <a:off x="1654628" y="5897608"/>
            <a:ext cx="27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Itzcuintli Dog with Me, 1938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AA51707-83E8-4209-813D-A72EE574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26" y="2589474"/>
            <a:ext cx="3048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056B1E-DE2B-4B69-95B1-B8BDCAE6D855}"/>
              </a:ext>
            </a:extLst>
          </p:cNvPr>
          <p:cNvSpPr txBox="1"/>
          <p:nvPr/>
        </p:nvSpPr>
        <p:spPr>
          <a:xfrm>
            <a:off x="7194390" y="5712942"/>
            <a:ext cx="256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Urban Landscape, 1925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5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algunas de sus pinturas también aparecen sus familiares y amigos.</a:t>
            </a:r>
          </a:p>
        </p:txBody>
      </p:sp>
      <p:pic>
        <p:nvPicPr>
          <p:cNvPr id="8196" name="Picture 4" descr="Portrait of Frida's Family, 1950 - by Frida Kahlo">
            <a:extLst>
              <a:ext uri="{FF2B5EF4-FFF2-40B4-BE49-F238E27FC236}">
                <a16:creationId xmlns:a16="http://schemas.microsoft.com/office/drawing/2014/main" id="{A52010E7-F9F8-4AAF-981B-EB8E2680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68" y="2203766"/>
            <a:ext cx="3821974" cy="26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653E17-CA2C-49EE-A074-C9FF3A37EE07}"/>
              </a:ext>
            </a:extLst>
          </p:cNvPr>
          <p:cNvSpPr txBox="1"/>
          <p:nvPr/>
        </p:nvSpPr>
        <p:spPr>
          <a:xfrm>
            <a:off x="2357028" y="5143496"/>
            <a:ext cx="199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Family, 1949</a:t>
            </a:r>
          </a:p>
        </p:txBody>
      </p:sp>
      <p:pic>
        <p:nvPicPr>
          <p:cNvPr id="17" name="Picture 16" descr="Portrait of Dr Leo Eloesser, 1931 - by Frida Kahlo">
            <a:extLst>
              <a:ext uri="{FF2B5EF4-FFF2-40B4-BE49-F238E27FC236}">
                <a16:creationId xmlns:a16="http://schemas.microsoft.com/office/drawing/2014/main" id="{C96FA408-6BA0-48AB-91C2-00D623E691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4" y="1656824"/>
            <a:ext cx="2696357" cy="39745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8B615E-200F-4B35-AC69-07280763AA7D}"/>
              </a:ext>
            </a:extLst>
          </p:cNvPr>
          <p:cNvSpPr txBox="1"/>
          <p:nvPr/>
        </p:nvSpPr>
        <p:spPr>
          <a:xfrm>
            <a:off x="7167154" y="5976795"/>
            <a:ext cx="411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Portrait of Dr Leo </a:t>
            </a:r>
            <a:r>
              <a:rPr lang="en-GB" sz="1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Eloesser</a:t>
            </a:r>
            <a:r>
              <a:rPr lang="en-GB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1931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9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Kahlo pintó usando colores vibrantes en un estilo que fue influenciado por las culturas indígenas de México, así como por las influencias europeas que incluyen el realismo, el simbolismo y el surrealismo.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54D3F-1CEF-472A-9E2D-1DFBA1D29AC4}"/>
              </a:ext>
            </a:extLst>
          </p:cNvPr>
          <p:cNvSpPr txBox="1"/>
          <p:nvPr/>
        </p:nvSpPr>
        <p:spPr>
          <a:xfrm>
            <a:off x="8192071" y="5745591"/>
            <a:ext cx="2494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Weeping Coconuts, 1951</a:t>
            </a:r>
          </a:p>
        </p:txBody>
      </p:sp>
      <p:pic>
        <p:nvPicPr>
          <p:cNvPr id="12" name="Picture 2" descr="Self-Portrait with Thorn Necklace and Hummingbird, 1940, By Frida Kahlo">
            <a:extLst>
              <a:ext uri="{FF2B5EF4-FFF2-40B4-BE49-F238E27FC236}">
                <a16:creationId xmlns:a16="http://schemas.microsoft.com/office/drawing/2014/main" id="{D8B0630A-8FFB-4BB4-B6AC-697ABBA99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73" y="2646443"/>
            <a:ext cx="2373631" cy="30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4EDB8C-6C31-4D64-A1F1-CC9D3AD34FEE}"/>
              </a:ext>
            </a:extLst>
          </p:cNvPr>
          <p:cNvSpPr txBox="1"/>
          <p:nvPr/>
        </p:nvSpPr>
        <p:spPr>
          <a:xfrm>
            <a:off x="3959371" y="5810428"/>
            <a:ext cx="3291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 with Thorn Necklace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Hummingbird, 1940</a:t>
            </a:r>
          </a:p>
        </p:txBody>
      </p:sp>
      <p:pic>
        <p:nvPicPr>
          <p:cNvPr id="11268" name="Picture 4" descr="Portrait of Alejandro Gomez Arias by Frida Kahlo – my daily art display">
            <a:extLst>
              <a:ext uri="{FF2B5EF4-FFF2-40B4-BE49-F238E27FC236}">
                <a16:creationId xmlns:a16="http://schemas.microsoft.com/office/drawing/2014/main" id="{ED2A5514-67A1-4F34-8FDF-85AEC3B9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64" y="2576972"/>
            <a:ext cx="2134929" cy="32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D6B741-2998-4F24-B77A-69B01BAE1060}"/>
              </a:ext>
            </a:extLst>
          </p:cNvPr>
          <p:cNvSpPr txBox="1"/>
          <p:nvPr/>
        </p:nvSpPr>
        <p:spPr>
          <a:xfrm>
            <a:off x="322924" y="5810428"/>
            <a:ext cx="434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Portrait of Alejandro Gómez Arias, 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</a:t>
            </a:r>
          </a:p>
        </p:txBody>
      </p:sp>
      <p:pic>
        <p:nvPicPr>
          <p:cNvPr id="11270" name="Picture 6" descr="Weeping Coconuts or Coconut Tears 1951 | Frida kahlo paintings, Kahlo  paintings, Painting">
            <a:extLst>
              <a:ext uri="{FF2B5EF4-FFF2-40B4-BE49-F238E27FC236}">
                <a16:creationId xmlns:a16="http://schemas.microsoft.com/office/drawing/2014/main" id="{0168073C-3C3F-4AB8-933A-114DD7AA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65" y="2839497"/>
            <a:ext cx="3282976" cy="28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36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Kahlo adoraba las plantas y los animales. Tenía mascotas como perros, monos y pájaros en la casa azul y los incluía a menudo en sus pinturas.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760DC-CDE5-4894-918F-8B99E43BEE28}"/>
              </a:ext>
            </a:extLst>
          </p:cNvPr>
          <p:cNvSpPr txBox="1"/>
          <p:nvPr/>
        </p:nvSpPr>
        <p:spPr>
          <a:xfrm>
            <a:off x="7336274" y="6214022"/>
            <a:ext cx="3411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and my parrots, 1941</a:t>
            </a:r>
          </a:p>
        </p:txBody>
      </p:sp>
      <p:pic>
        <p:nvPicPr>
          <p:cNvPr id="8198" name="Picture 6" descr="Me and My Parrot, 1941 by Frida Kahlo">
            <a:extLst>
              <a:ext uri="{FF2B5EF4-FFF2-40B4-BE49-F238E27FC236}">
                <a16:creationId xmlns:a16="http://schemas.microsoft.com/office/drawing/2014/main" id="{F5C3D176-E24F-43A0-9383-9E891D7B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0" y="1957878"/>
            <a:ext cx="3202935" cy="40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rida Kahlo's “Self-Portrait with Monkey,” Helped Me Embrace My Flaws -  Artsy">
            <a:extLst>
              <a:ext uri="{FF2B5EF4-FFF2-40B4-BE49-F238E27FC236}">
                <a16:creationId xmlns:a16="http://schemas.microsoft.com/office/drawing/2014/main" id="{2DD4A089-16AE-4A4C-9738-86372ABF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87" y="2090858"/>
            <a:ext cx="2828449" cy="37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BB2B6D-BB43-47DA-99DA-B7CE725C1A5A}"/>
              </a:ext>
            </a:extLst>
          </p:cNvPr>
          <p:cNvSpPr txBox="1"/>
          <p:nvPr/>
        </p:nvSpPr>
        <p:spPr>
          <a:xfrm>
            <a:off x="1652793" y="6050355"/>
            <a:ext cx="3202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 with Monkey, 1938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the flower basket 1941 - Frida Kahlo - oil painting reproduction | Art,  Flower art, Flower basket">
            <a:extLst>
              <a:ext uri="{FF2B5EF4-FFF2-40B4-BE49-F238E27FC236}">
                <a16:creationId xmlns:a16="http://schemas.microsoft.com/office/drawing/2014/main" id="{9707C2F4-8AA4-410C-A28C-32971DE3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68" y="1317154"/>
            <a:ext cx="3821753" cy="38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E760DC-CDE5-4894-918F-8B99E43BEE28}"/>
              </a:ext>
            </a:extLst>
          </p:cNvPr>
          <p:cNvSpPr txBox="1"/>
          <p:nvPr/>
        </p:nvSpPr>
        <p:spPr>
          <a:xfrm>
            <a:off x="2075028" y="5356180"/>
            <a:ext cx="278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flower basket, 1941</a:t>
            </a:r>
          </a:p>
        </p:txBody>
      </p:sp>
      <p:pic>
        <p:nvPicPr>
          <p:cNvPr id="13" name="Picture 12" descr="Magnolias, 1945 - by Frida Kahlo">
            <a:hlinkClick r:id="rId4" tooltip="&quot;Magnolias, 1945 - by Frida Kahlo&quot;"/>
            <a:extLst>
              <a:ext uri="{FF2B5EF4-FFF2-40B4-BE49-F238E27FC236}">
                <a16:creationId xmlns:a16="http://schemas.microsoft.com/office/drawing/2014/main" id="{2733468F-C292-49A2-982C-7575A7F252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474469"/>
            <a:ext cx="4581747" cy="3429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7C8D62-A4BF-455F-A16D-DC1EC0123C36}"/>
              </a:ext>
            </a:extLst>
          </p:cNvPr>
          <p:cNvSpPr txBox="1"/>
          <p:nvPr/>
        </p:nvSpPr>
        <p:spPr>
          <a:xfrm>
            <a:off x="7771571" y="5302785"/>
            <a:ext cx="278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Magnolias, 1945</a:t>
            </a:r>
          </a:p>
        </p:txBody>
      </p:sp>
    </p:spTree>
    <p:extLst>
      <p:ext uri="{BB962C8B-B14F-4D97-AF65-F5344CB8AC3E}">
        <p14:creationId xmlns:p14="http://schemas.microsoft.com/office/powerpoint/2010/main" val="17643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85A9B7-1AC3-4652-9827-2FDC9FB5ADD8}"/>
              </a:ext>
            </a:extLst>
          </p:cNvPr>
          <p:cNvSpPr txBox="1"/>
          <p:nvPr/>
        </p:nvSpPr>
        <p:spPr>
          <a:xfrm>
            <a:off x="7670074" y="5285094"/>
            <a:ext cx="335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life, 1954</a:t>
            </a:r>
          </a:p>
        </p:txBody>
      </p:sp>
      <p:pic>
        <p:nvPicPr>
          <p:cNvPr id="10242" name="Picture 2" descr="Fruits of the Earth by Frida Kahlo">
            <a:extLst>
              <a:ext uri="{FF2B5EF4-FFF2-40B4-BE49-F238E27FC236}">
                <a16:creationId xmlns:a16="http://schemas.microsoft.com/office/drawing/2014/main" id="{FF202A52-631C-4C9D-A44C-698FE11C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46" y="1279109"/>
            <a:ext cx="4617411" cy="35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908FAC-B4F0-49ED-9A51-7F241BDD1E83}"/>
              </a:ext>
            </a:extLst>
          </p:cNvPr>
          <p:cNvSpPr txBox="1"/>
          <p:nvPr/>
        </p:nvSpPr>
        <p:spPr>
          <a:xfrm>
            <a:off x="2212841" y="5394225"/>
            <a:ext cx="256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Fruits of the earth, 1938</a:t>
            </a:r>
          </a:p>
        </p:txBody>
      </p:sp>
      <p:pic>
        <p:nvPicPr>
          <p:cNvPr id="10244" name="Picture 4" descr="Fruit of life - by Frida Kahlo">
            <a:extLst>
              <a:ext uri="{FF2B5EF4-FFF2-40B4-BE49-F238E27FC236}">
                <a16:creationId xmlns:a16="http://schemas.microsoft.com/office/drawing/2014/main" id="{9C886D1A-BA40-4B38-9C7F-7770953E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10" y="1255393"/>
            <a:ext cx="4129268" cy="35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72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los últimos años de su vida, la salud de Frida se deterioró y d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espués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una operación de espalda a la edad de 43 años, fue confinada a una silla de ruedas.</a:t>
            </a:r>
          </a:p>
        </p:txBody>
      </p:sp>
      <p:pic>
        <p:nvPicPr>
          <p:cNvPr id="13" name="Picture 4" descr="Self-Portrait with the Portrait of Doctor Farill, 1951 - by Frida Kahlo">
            <a:extLst>
              <a:ext uri="{FF2B5EF4-FFF2-40B4-BE49-F238E27FC236}">
                <a16:creationId xmlns:a16="http://schemas.microsoft.com/office/drawing/2014/main" id="{173B097A-D13C-4F8B-AE85-F0A946A0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92" y="2265862"/>
            <a:ext cx="3715352" cy="37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0D734C-58CB-467F-A4D4-7CC9E83DE314}"/>
              </a:ext>
            </a:extLst>
          </p:cNvPr>
          <p:cNvSpPr txBox="1"/>
          <p:nvPr/>
        </p:nvSpPr>
        <p:spPr>
          <a:xfrm>
            <a:off x="3812392" y="6237209"/>
            <a:ext cx="4486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Self-Portrait with Portrait of </a:t>
            </a:r>
            <a:r>
              <a:rPr lang="en-GB" b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b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Farill</a:t>
            </a:r>
            <a:r>
              <a:rPr lang="en-GB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1951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55551-E74B-43ED-8C11-154E92AA7C56}"/>
              </a:ext>
            </a:extLst>
          </p:cNvPr>
          <p:cNvSpPr txBox="1"/>
          <p:nvPr/>
        </p:nvSpPr>
        <p:spPr>
          <a:xfrm>
            <a:off x="757646" y="436125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 murió en su 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</a:p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azul el 13 de julio de 1954.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E58AF-14E2-4260-8BF8-01F14773DBB9}"/>
              </a:ext>
            </a:extLst>
          </p:cNvPr>
          <p:cNvSpPr txBox="1"/>
          <p:nvPr/>
        </p:nvSpPr>
        <p:spPr>
          <a:xfrm>
            <a:off x="1056594" y="1834316"/>
            <a:ext cx="10380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‘Viva la vida’ fue el último cuadro pintado por Frida antes de su muerte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Viva la Vida, Watermelons">
            <a:extLst>
              <a:ext uri="{FF2B5EF4-FFF2-40B4-BE49-F238E27FC236}">
                <a16:creationId xmlns:a16="http://schemas.microsoft.com/office/drawing/2014/main" id="{9A82413C-3508-419D-A3BA-0FEA5E08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81" y="3001812"/>
            <a:ext cx="4371975" cy="3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E7C3BE-5703-4F23-8ECA-E6B1B2CAA9EC}"/>
              </a:ext>
            </a:extLst>
          </p:cNvPr>
          <p:cNvSpPr txBox="1"/>
          <p:nvPr/>
        </p:nvSpPr>
        <p:spPr>
          <a:xfrm>
            <a:off x="4666569" y="6197299"/>
            <a:ext cx="335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Viva la Vida, Watermelons, 1954</a:t>
            </a:r>
          </a:p>
        </p:txBody>
      </p:sp>
    </p:spTree>
    <p:extLst>
      <p:ext uri="{BB962C8B-B14F-4D97-AF65-F5344CB8AC3E}">
        <p14:creationId xmlns:p14="http://schemas.microsoft.com/office/powerpoint/2010/main" val="1059458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1E8BC-8E9C-4503-A6FC-62246B91D2EA}"/>
              </a:ext>
            </a:extLst>
          </p:cNvPr>
          <p:cNvSpPr txBox="1"/>
          <p:nvPr/>
        </p:nvSpPr>
        <p:spPr>
          <a:xfrm>
            <a:off x="1733004" y="370207"/>
            <a:ext cx="8403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Después de la muerte de Frida, Rivera hizo que La Casa Azul se rediseñara como un museo dedicado a su vida.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asa Azul: a glimpse into Frida Kahlo's world – Museeum">
            <a:extLst>
              <a:ext uri="{FF2B5EF4-FFF2-40B4-BE49-F238E27FC236}">
                <a16:creationId xmlns:a16="http://schemas.microsoft.com/office/drawing/2014/main" id="{E5B49AE7-2973-43BF-8FDF-92BD37DE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15" y="2356310"/>
            <a:ext cx="6725969" cy="38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61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B3010-67D4-4218-869B-3D1ABA37A792}"/>
              </a:ext>
            </a:extLst>
          </p:cNvPr>
          <p:cNvSpPr txBox="1"/>
          <p:nvPr/>
        </p:nvSpPr>
        <p:spPr>
          <a:xfrm>
            <a:off x="2083930" y="390003"/>
            <a:ext cx="8519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Museo Frida Kahlo abrió al público en 1958, un año después de la muerte de Rivera.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A video tour of Frida Kahlo's home, Casa Azul | Christie's">
            <a:extLst>
              <a:ext uri="{FF2B5EF4-FFF2-40B4-BE49-F238E27FC236}">
                <a16:creationId xmlns:a16="http://schemas.microsoft.com/office/drawing/2014/main" id="{1B3E2B42-3458-43AA-9432-59C65773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24" y="1730798"/>
            <a:ext cx="7125352" cy="44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855081-6C51-40D7-88F3-7A27849C673D}"/>
              </a:ext>
            </a:extLst>
          </p:cNvPr>
          <p:cNvSpPr txBox="1"/>
          <p:nvPr/>
        </p:nvSpPr>
        <p:spPr>
          <a:xfrm>
            <a:off x="1024740" y="816986"/>
            <a:ext cx="10305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 Kahlo </a:t>
            </a:r>
            <a:r>
              <a:rPr lang="es-E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nació el 6 de julio de 1907 en Coyoacán, </a:t>
            </a:r>
          </a:p>
          <a:p>
            <a:pPr algn="ctr"/>
            <a:r>
              <a:rPr lang="es-E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 zona de la Ciudad de</a:t>
            </a:r>
          </a:p>
          <a:p>
            <a:pPr algn="ctr"/>
            <a:r>
              <a:rPr lang="es-E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México, en México.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5B15561-15D1-4D64-9797-A43FE21C2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40" y="3023433"/>
            <a:ext cx="5030719" cy="35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41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B3010-67D4-4218-869B-3D1ABA37A792}"/>
              </a:ext>
            </a:extLst>
          </p:cNvPr>
          <p:cNvSpPr txBox="1"/>
          <p:nvPr/>
        </p:nvSpPr>
        <p:spPr>
          <a:xfrm>
            <a:off x="1984054" y="388536"/>
            <a:ext cx="8519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legado de Frida Kahlo continúa inspirando a personas de todo el mundo.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Una de las fotografías de Frida Kahlo exhibidas en el centro de arte de la FOG.">
            <a:extLst>
              <a:ext uri="{FF2B5EF4-FFF2-40B4-BE49-F238E27FC236}">
                <a16:creationId xmlns:a16="http://schemas.microsoft.com/office/drawing/2014/main" id="{4B62B7B5-BADF-46FF-B197-AB4E5DA8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03" y="1465754"/>
            <a:ext cx="3855647" cy="449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74BB8-0AFA-4AA2-BC87-953A3C64D9E3}"/>
              </a:ext>
            </a:extLst>
          </p:cNvPr>
          <p:cNvSpPr txBox="1"/>
          <p:nvPr/>
        </p:nvSpPr>
        <p:spPr>
          <a:xfrm>
            <a:off x="3487510" y="6202298"/>
            <a:ext cx="602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 on White Bench, 1939 (photo by Nickolas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12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A Tour of Frida Kahlo’s Blue House – La Casa Azul">
            <a:hlinkClick r:id="" action="ppaction://media"/>
            <a:extLst>
              <a:ext uri="{FF2B5EF4-FFF2-40B4-BE49-F238E27FC236}">
                <a16:creationId xmlns:a16="http://schemas.microsoft.com/office/drawing/2014/main" id="{FB5CB394-8027-A4E8-2B3B-3B099629A5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8060" y="1486894"/>
            <a:ext cx="8722145" cy="4928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C3F15F-85D1-BCFC-8804-3B30F5EF099D}"/>
              </a:ext>
            </a:extLst>
          </p:cNvPr>
          <p:cNvSpPr txBox="1"/>
          <p:nvPr/>
        </p:nvSpPr>
        <p:spPr>
          <a:xfrm>
            <a:off x="1717073" y="161789"/>
            <a:ext cx="7933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A06BA"/>
                </a:solidFill>
                <a:effectLst/>
                <a:uLnTx/>
                <a:uFillTx/>
                <a:latin typeface="Bubble Bobble" panose="02000500000000000000" pitchFamily="2" charset="0"/>
                <a:cs typeface="Times New Roman" panose="02020603050405020304" pitchFamily="18" charset="0"/>
              </a:rPr>
              <a:t>A Tour of Frida Kahlo’s Blue House – La Casa Azul – by her biographer Hayden Herrera</a:t>
            </a:r>
          </a:p>
        </p:txBody>
      </p:sp>
    </p:spTree>
    <p:extLst>
      <p:ext uri="{BB962C8B-B14F-4D97-AF65-F5344CB8AC3E}">
        <p14:creationId xmlns:p14="http://schemas.microsoft.com/office/powerpoint/2010/main" val="11023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665F6-C8EE-4827-8AAA-6C8FB72183FC}"/>
              </a:ext>
            </a:extLst>
          </p:cNvPr>
          <p:cNvSpPr txBox="1"/>
          <p:nvPr/>
        </p:nvSpPr>
        <p:spPr>
          <a:xfrm>
            <a:off x="2377031" y="291048"/>
            <a:ext cx="7933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Bubble Bobble" panose="02000500000000000000" pitchFamily="2" charset="0"/>
                <a:cs typeface="Times New Roman" panose="02020603050405020304" pitchFamily="18" charset="0"/>
              </a:rPr>
              <a:t>Erik Takes You On A Tour Of Frida Kahlo's House And Wardrobe! Casa Azul, Mexico City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Bubble Bobble" panose="02000500000000000000" pitchFamily="2" charset="0"/>
                <a:cs typeface="Times New Roman" panose="02020603050405020304" pitchFamily="18" charset="0"/>
              </a:rPr>
              <a:t>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Bubble Bobble" panose="02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Erik Takes You On A Tour Of Frida Kahlo's House And Wardrobe! Casa Azul, Mexico City">
            <a:hlinkClick r:id="" action="ppaction://media"/>
            <a:extLst>
              <a:ext uri="{FF2B5EF4-FFF2-40B4-BE49-F238E27FC236}">
                <a16:creationId xmlns:a16="http://schemas.microsoft.com/office/drawing/2014/main" id="{B61E12AE-7DA2-44A0-8917-04768ADE3A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9429" y="1550126"/>
            <a:ext cx="8264434" cy="49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855081-6C51-40D7-88F3-7A27849C673D}"/>
              </a:ext>
            </a:extLst>
          </p:cNvPr>
          <p:cNvSpPr txBox="1"/>
          <p:nvPr/>
        </p:nvSpPr>
        <p:spPr>
          <a:xfrm>
            <a:off x="1376413" y="682346"/>
            <a:ext cx="9467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 era la hija del fotógrafo Guillermo Kahlo, alemán, y de Matilde Calderón, mexicana.</a:t>
            </a: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Relation between photo and painting – Frida Kahlo">
            <a:extLst>
              <a:ext uri="{FF2B5EF4-FFF2-40B4-BE49-F238E27FC236}">
                <a16:creationId xmlns:a16="http://schemas.microsoft.com/office/drawing/2014/main" id="{48AC770B-454A-45C5-B2AA-25056E52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56" y="2434530"/>
            <a:ext cx="3215288" cy="399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5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Frida Kahlo Clothing Style – The Importance of Frida Kahlo's Clothes">
            <a:extLst>
              <a:ext uri="{FF2B5EF4-FFF2-40B4-BE49-F238E27FC236}">
                <a16:creationId xmlns:a16="http://schemas.microsoft.com/office/drawing/2014/main" id="{DDF48E04-83C0-4D1C-86A2-5220F160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40" y="2337458"/>
            <a:ext cx="3891920" cy="40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76898A-A35B-412A-85D2-25264382F987}"/>
              </a:ext>
            </a:extLst>
          </p:cNvPr>
          <p:cNvSpPr txBox="1"/>
          <p:nvPr/>
        </p:nvSpPr>
        <p:spPr>
          <a:xfrm>
            <a:off x="1460634" y="273167"/>
            <a:ext cx="9467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 tenía 3 hermanas.</a:t>
            </a: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86F7F0-4FC5-4461-935B-DC2DF3A23B19}"/>
              </a:ext>
            </a:extLst>
          </p:cNvPr>
          <p:cNvCxnSpPr/>
          <p:nvPr/>
        </p:nvCxnSpPr>
        <p:spPr>
          <a:xfrm flipH="1">
            <a:off x="7715794" y="2952206"/>
            <a:ext cx="1454332" cy="4767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557378-5BC8-4281-9A86-8CADFDBBAC8F}"/>
              </a:ext>
            </a:extLst>
          </p:cNvPr>
          <p:cNvSpPr txBox="1"/>
          <p:nvPr/>
        </p:nvSpPr>
        <p:spPr>
          <a:xfrm>
            <a:off x="9422674" y="2804160"/>
            <a:ext cx="71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</a:t>
            </a:r>
          </a:p>
        </p:txBody>
      </p:sp>
    </p:spTree>
    <p:extLst>
      <p:ext uri="{BB962C8B-B14F-4D97-AF65-F5344CB8AC3E}">
        <p14:creationId xmlns:p14="http://schemas.microsoft.com/office/powerpoint/2010/main" val="128690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855081-6C51-40D7-88F3-7A27849C673D}"/>
              </a:ext>
            </a:extLst>
          </p:cNvPr>
          <p:cNvSpPr txBox="1"/>
          <p:nvPr/>
        </p:nvSpPr>
        <p:spPr>
          <a:xfrm>
            <a:off x="748937" y="896983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 tenía 6 años, Frida sufrió una poliomielitis, que la obligó a permanecer nueve meses en cama.</a:t>
            </a:r>
          </a:p>
        </p:txBody>
      </p:sp>
      <p:pic>
        <p:nvPicPr>
          <p:cNvPr id="3" name="Picture 2" descr="A picture containing wall, person, indoor, black&#10;&#10;Description automatically generated">
            <a:extLst>
              <a:ext uri="{FF2B5EF4-FFF2-40B4-BE49-F238E27FC236}">
                <a16:creationId xmlns:a16="http://schemas.microsoft.com/office/drawing/2014/main" id="{F489477B-E9A4-4AE2-8DFE-5173AAAC8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12" y="2491875"/>
            <a:ext cx="2818209" cy="3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3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855081-6C51-40D7-88F3-7A27849C673D}"/>
              </a:ext>
            </a:extLst>
          </p:cNvPr>
          <p:cNvSpPr txBox="1"/>
          <p:nvPr/>
        </p:nvSpPr>
        <p:spPr>
          <a:xfrm>
            <a:off x="748937" y="896983"/>
            <a:ext cx="1081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15 años Frida fue una de las primeras niñas que entró a estudiar en la Escuela Nacional Preparatoria de México. 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1F76EE6-AD39-4AF0-B33A-E253B5CC9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20" y="2921526"/>
            <a:ext cx="2681559" cy="37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3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855081-6C51-40D7-88F3-7A27849C673D}"/>
              </a:ext>
            </a:extLst>
          </p:cNvPr>
          <p:cNvSpPr txBox="1"/>
          <p:nvPr/>
        </p:nvSpPr>
        <p:spPr>
          <a:xfrm>
            <a:off x="748937" y="896983"/>
            <a:ext cx="1081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Kahlo conoció a su futuro esposo, el famoso artista mexicano Diego Rivera, en 1922, cuando él estaba pintando un mural en la Escuela Nacional Preparatoria. </a:t>
            </a:r>
          </a:p>
        </p:txBody>
      </p:sp>
      <p:pic>
        <p:nvPicPr>
          <p:cNvPr id="4" name="Picture 3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FDD3215B-023B-4520-B611-F1064DDD9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30" y="2506817"/>
            <a:ext cx="6562493" cy="35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5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B4C313-4FF9-4730-A2D1-2BFA7097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5" y="1466843"/>
            <a:ext cx="3429005" cy="495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038EDB-8521-4727-AAB4-96B5C8F7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8274" y="4895848"/>
            <a:ext cx="3429005" cy="495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D2D5D7-EF7C-48AC-8D1B-5E60F4A8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1268" y="1466848"/>
            <a:ext cx="3429005" cy="4952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A133BB-5341-4F43-AADA-874C118D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848" y="4895847"/>
            <a:ext cx="3429005" cy="495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05C872-0309-423C-8E1F-BE89786C09DE}"/>
              </a:ext>
            </a:extLst>
          </p:cNvPr>
          <p:cNvSpPr/>
          <p:nvPr/>
        </p:nvSpPr>
        <p:spPr>
          <a:xfrm>
            <a:off x="0" y="-47918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3131-5239-459B-8ABB-BB83C1626B30}"/>
              </a:ext>
            </a:extLst>
          </p:cNvPr>
          <p:cNvSpPr/>
          <p:nvPr/>
        </p:nvSpPr>
        <p:spPr>
          <a:xfrm>
            <a:off x="0" y="6810093"/>
            <a:ext cx="12163420" cy="45719"/>
          </a:xfrm>
          <a:prstGeom prst="rect">
            <a:avLst/>
          </a:prstGeom>
          <a:solidFill>
            <a:srgbClr val="A12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fridabrush.17.gif">
            <a:extLst>
              <a:ext uri="{FF2B5EF4-FFF2-40B4-BE49-F238E27FC236}">
                <a16:creationId xmlns:a16="http://schemas.microsoft.com/office/drawing/2014/main" id="{F1967C59-D060-4F69-BD9A-B3791F9A0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32" y="1791203"/>
            <a:ext cx="5744051" cy="4279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CBA1F-E69A-492E-8E0B-B6AADBB6167D}"/>
              </a:ext>
            </a:extLst>
          </p:cNvPr>
          <p:cNvSpPr txBox="1"/>
          <p:nvPr/>
        </p:nvSpPr>
        <p:spPr>
          <a:xfrm>
            <a:off x="5547936" y="6182392"/>
            <a:ext cx="184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Accidente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7F100-B7CC-4412-9EDB-68E0B0C0B11D}"/>
              </a:ext>
            </a:extLst>
          </p:cNvPr>
          <p:cNvSpPr txBox="1"/>
          <p:nvPr/>
        </p:nvSpPr>
        <p:spPr>
          <a:xfrm>
            <a:off x="1524001" y="109672"/>
            <a:ext cx="9091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Frida tenía 18 años sufrió un accidente de autobús muy grave, como se muestra en uno de sus dibujos.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1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770</Words>
  <Application>Microsoft Office PowerPoint</Application>
  <PresentationFormat>Widescreen</PresentationFormat>
  <Paragraphs>60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Bubble Bobble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Walker</dc:creator>
  <cp:lastModifiedBy>Wendy Walker</cp:lastModifiedBy>
  <cp:revision>117</cp:revision>
  <dcterms:created xsi:type="dcterms:W3CDTF">2021-03-30T17:52:13Z</dcterms:created>
  <dcterms:modified xsi:type="dcterms:W3CDTF">2023-01-15T21:57:16Z</dcterms:modified>
</cp:coreProperties>
</file>