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42.jpg" ContentType="image/png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9" r:id="rId4"/>
    <p:sldId id="261" r:id="rId5"/>
    <p:sldId id="293" r:id="rId6"/>
    <p:sldId id="294" r:id="rId7"/>
    <p:sldId id="295" r:id="rId8"/>
    <p:sldId id="262" r:id="rId9"/>
    <p:sldId id="264" r:id="rId10"/>
    <p:sldId id="324" r:id="rId11"/>
    <p:sldId id="268" r:id="rId12"/>
    <p:sldId id="277" r:id="rId13"/>
    <p:sldId id="266" r:id="rId14"/>
    <p:sldId id="298" r:id="rId15"/>
    <p:sldId id="271" r:id="rId16"/>
    <p:sldId id="279" r:id="rId17"/>
    <p:sldId id="282" r:id="rId18"/>
    <p:sldId id="280" r:id="rId19"/>
    <p:sldId id="267" r:id="rId20"/>
    <p:sldId id="278" r:id="rId21"/>
    <p:sldId id="283" r:id="rId22"/>
    <p:sldId id="272" r:id="rId23"/>
    <p:sldId id="285" r:id="rId24"/>
    <p:sldId id="287" r:id="rId25"/>
    <p:sldId id="300" r:id="rId26"/>
    <p:sldId id="288" r:id="rId27"/>
    <p:sldId id="302" r:id="rId28"/>
    <p:sldId id="335" r:id="rId29"/>
    <p:sldId id="306" r:id="rId30"/>
    <p:sldId id="307" r:id="rId31"/>
    <p:sldId id="308" r:id="rId32"/>
    <p:sldId id="309" r:id="rId33"/>
    <p:sldId id="312" r:id="rId34"/>
    <p:sldId id="319" r:id="rId35"/>
    <p:sldId id="316" r:id="rId36"/>
    <p:sldId id="305" r:id="rId37"/>
    <p:sldId id="291" r:id="rId38"/>
    <p:sldId id="304" r:id="rId39"/>
    <p:sldId id="315" r:id="rId40"/>
    <p:sldId id="314" r:id="rId41"/>
    <p:sldId id="328" r:id="rId42"/>
    <p:sldId id="331" r:id="rId43"/>
    <p:sldId id="332" r:id="rId44"/>
    <p:sldId id="333" r:id="rId45"/>
    <p:sldId id="334" r:id="rId46"/>
    <p:sldId id="320" r:id="rId47"/>
    <p:sldId id="311" r:id="rId48"/>
    <p:sldId id="32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7C626-B8DD-4EBE-BD86-0A627DD7D5C6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DAFA3-1838-4258-A26D-52A0A08A4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1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Nació</a:t>
            </a:r>
            <a:r>
              <a:rPr lang="en-GB" dirty="0"/>
              <a:t>=</a:t>
            </a:r>
            <a:r>
              <a:rPr lang="en-GB" baseline="0" dirty="0"/>
              <a:t>was born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49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Viajó=</a:t>
            </a:r>
            <a:r>
              <a:rPr lang="es-ES" sz="1200" dirty="0" err="1"/>
              <a:t>travelled</a:t>
            </a:r>
            <a:r>
              <a:rPr lang="es-ES" sz="1200" dirty="0"/>
              <a:t>, conoció a=</a:t>
            </a:r>
            <a:r>
              <a:rPr lang="es-ES" sz="1200" dirty="0" err="1"/>
              <a:t>met</a:t>
            </a:r>
            <a:r>
              <a:rPr lang="es-ES" sz="1200" dirty="0"/>
              <a:t>, alentó=</a:t>
            </a:r>
            <a:r>
              <a:rPr lang="es-ES" sz="1200" dirty="0" err="1"/>
              <a:t>encouraged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13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Empezó=</a:t>
            </a:r>
            <a:r>
              <a:rPr lang="es-ES" sz="1200" dirty="0" err="1"/>
              <a:t>began</a:t>
            </a:r>
            <a:r>
              <a:rPr lang="es-ES" sz="1200" dirty="0"/>
              <a:t>, regresó=</a:t>
            </a:r>
            <a:r>
              <a:rPr lang="es-ES" sz="1200" dirty="0" err="1"/>
              <a:t>returned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50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Estaba perdiendo=</a:t>
            </a:r>
            <a:r>
              <a:rPr lang="es-ES" sz="1200" dirty="0" err="1"/>
              <a:t>was</a:t>
            </a:r>
            <a:r>
              <a:rPr lang="es-ES" sz="1200" dirty="0"/>
              <a:t> </a:t>
            </a:r>
            <a:r>
              <a:rPr lang="es-ES" sz="1200" dirty="0" err="1"/>
              <a:t>losing</a:t>
            </a:r>
            <a:r>
              <a:rPr lang="es-ES" sz="1200" dirty="0"/>
              <a:t>, creó=</a:t>
            </a:r>
            <a:r>
              <a:rPr lang="es-ES" sz="1200" dirty="0" err="1"/>
              <a:t>created</a:t>
            </a:r>
            <a:r>
              <a:rPr lang="es-ES" sz="120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53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Pintó</a:t>
            </a:r>
            <a:r>
              <a:rPr lang="en-GB" dirty="0"/>
              <a:t>=painted,</a:t>
            </a:r>
            <a:r>
              <a:rPr lang="en-GB" baseline="0" dirty="0"/>
              <a:t> </a:t>
            </a:r>
            <a:r>
              <a:rPr lang="en-GB" baseline="0" dirty="0" err="1"/>
              <a:t>casi</a:t>
            </a:r>
            <a:r>
              <a:rPr lang="en-GB" baseline="0" dirty="0"/>
              <a:t>=almost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1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19394FB3-9FE9-419C-B0DE-C45B18B505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5A1DD0AF-9B36-4FFE-829B-8231C7FB35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panose="020B0600070205080204" pitchFamily="34" charset="-128"/>
            </a:endParaRPr>
          </a:p>
          <a:p>
            <a:r>
              <a:rPr lang="en-GB" altLang="en-US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99E15F7C-7621-4062-B639-FB5A9D285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2E9FED-BEA3-4E7E-9672-2B352F91F16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Su taller de cerámica y grabado=</a:t>
            </a:r>
            <a:r>
              <a:rPr lang="es-ES" sz="1200" dirty="0" err="1"/>
              <a:t>his</a:t>
            </a:r>
            <a:r>
              <a:rPr lang="es-ES" sz="1200" dirty="0"/>
              <a:t> </a:t>
            </a:r>
            <a:r>
              <a:rPr lang="es-ES" sz="1200" dirty="0" err="1"/>
              <a:t>ceramics</a:t>
            </a:r>
            <a:r>
              <a:rPr lang="es-ES" sz="1200" dirty="0"/>
              <a:t>’ and </a:t>
            </a:r>
            <a:r>
              <a:rPr lang="es-ES" sz="1200" dirty="0" err="1"/>
              <a:t>printing</a:t>
            </a:r>
            <a:r>
              <a:rPr lang="es-ES" sz="1200" baseline="0" dirty="0"/>
              <a:t> workshop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83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Murió</a:t>
            </a:r>
            <a:r>
              <a:rPr lang="en-GB" dirty="0"/>
              <a:t>=died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5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sz="1200" dirty="0"/>
              <a:t>Sacerdotisa=</a:t>
            </a:r>
            <a:r>
              <a:rPr lang="es-ES" altLang="en-US" sz="1200" dirty="0" err="1"/>
              <a:t>priestess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sz="1200" dirty="0"/>
              <a:t>Traídos a la trata de esclavos=</a:t>
            </a:r>
            <a:r>
              <a:rPr lang="es-ES" altLang="en-US" sz="1200" baseline="0" dirty="0"/>
              <a:t> </a:t>
            </a:r>
            <a:r>
              <a:rPr lang="es-ES" altLang="en-US" sz="1200" baseline="0" dirty="0" err="1"/>
              <a:t>brought</a:t>
            </a:r>
            <a:r>
              <a:rPr lang="es-ES" altLang="en-US" sz="1200" baseline="0" dirty="0"/>
              <a:t> as </a:t>
            </a:r>
            <a:r>
              <a:rPr lang="es-ES" altLang="en-US" sz="1200" baseline="0" dirty="0" err="1"/>
              <a:t>part</a:t>
            </a:r>
            <a:r>
              <a:rPr lang="es-ES" altLang="en-US" sz="1200" baseline="0" dirty="0"/>
              <a:t> of </a:t>
            </a:r>
            <a:r>
              <a:rPr lang="es-ES" altLang="en-US" sz="1200" baseline="0" dirty="0" err="1"/>
              <a:t>the</a:t>
            </a:r>
            <a:r>
              <a:rPr lang="es-ES" altLang="en-US" sz="1200" baseline="0" dirty="0"/>
              <a:t> </a:t>
            </a:r>
            <a:r>
              <a:rPr lang="es-ES" altLang="en-US" sz="1200" baseline="0" dirty="0" err="1"/>
              <a:t>slave</a:t>
            </a:r>
            <a:r>
              <a:rPr lang="es-ES" altLang="en-US" sz="1200" baseline="0" dirty="0"/>
              <a:t> </a:t>
            </a:r>
            <a:r>
              <a:rPr lang="es-ES" altLang="en-US" sz="1200" baseline="0" dirty="0" err="1"/>
              <a:t>trade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5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>
                <a:solidFill>
                  <a:srgbClr val="212121"/>
                </a:solidFill>
              </a:rPr>
              <a:t>Llenó=</a:t>
            </a:r>
            <a:r>
              <a:rPr lang="es-ES" sz="1200" dirty="0" err="1">
                <a:solidFill>
                  <a:srgbClr val="212121"/>
                </a:solidFill>
              </a:rPr>
              <a:t>filled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2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sz="1200" dirty="0"/>
              <a:t>Trasladó=</a:t>
            </a:r>
            <a:r>
              <a:rPr lang="es-ES" altLang="en-US" sz="1200" dirty="0" err="1"/>
              <a:t>transferred</a:t>
            </a:r>
            <a:r>
              <a:rPr lang="es-ES" altLang="en-US" sz="1200" dirty="0"/>
              <a:t>, alumno=</a:t>
            </a:r>
            <a:r>
              <a:rPr lang="es-ES" altLang="en-US" sz="1200" dirty="0" err="1"/>
              <a:t>pupil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4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sz="1200" dirty="0"/>
              <a:t>Descubrió=</a:t>
            </a:r>
            <a:r>
              <a:rPr lang="es-ES" altLang="en-US" sz="1200" dirty="0" err="1"/>
              <a:t>discovered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8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/>
              <a:t>Se casó con =</a:t>
            </a:r>
            <a:r>
              <a:rPr lang="es-ES" sz="1200" dirty="0" err="1"/>
              <a:t>married</a:t>
            </a:r>
            <a:r>
              <a:rPr lang="es-ES" sz="1200" dirty="0"/>
              <a:t>, murieron=</a:t>
            </a:r>
            <a:r>
              <a:rPr lang="es-ES" sz="1200" dirty="0" err="1"/>
              <a:t>died</a:t>
            </a:r>
            <a:endParaRPr lang="es-E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7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A principios del decenio de 1930 =in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early</a:t>
            </a:r>
            <a:r>
              <a:rPr lang="es-ES" sz="1200" dirty="0"/>
              <a:t> 1930s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9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/>
              <a:t>Influido=</a:t>
            </a:r>
            <a:r>
              <a:rPr lang="es-ES" sz="1200" dirty="0" err="1"/>
              <a:t>influenced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AFA3-1838-4258-A26D-52A0A08A4E3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8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8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3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61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0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4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0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85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7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5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27D5-EC60-43DC-A71E-14DE6B5B574E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CC79-F2B7-46CF-9436-C3981328C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17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240AA30-F69A-4FAF-AE07-47018173A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Image result for famous words of wifredo l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346" y="376205"/>
            <a:ext cx="4658147" cy="349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32D6B-EA3D-4BB0-A0A4-1B02B5852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217" y="316598"/>
            <a:ext cx="2882046" cy="3602559"/>
          </a:xfrm>
          <a:prstGeom prst="rect">
            <a:avLst/>
          </a:prstGeom>
        </p:spPr>
      </p:pic>
      <p:sp>
        <p:nvSpPr>
          <p:cNvPr id="193" name="Freeform 5">
            <a:extLst>
              <a:ext uri="{FF2B5EF4-FFF2-40B4-BE49-F238E27FC236}">
                <a16:creationId xmlns:a16="http://schemas.microsoft.com/office/drawing/2014/main" id="{77AE232F-8DC9-433E-8E9F-08B5A8360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Freeform 6">
            <a:extLst>
              <a:ext uri="{FF2B5EF4-FFF2-40B4-BE49-F238E27FC236}">
                <a16:creationId xmlns:a16="http://schemas.microsoft.com/office/drawing/2014/main" id="{3B1C58A3-300B-400F-A894-FD8BB10A1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7">
            <a:extLst>
              <a:ext uri="{FF2B5EF4-FFF2-40B4-BE49-F238E27FC236}">
                <a16:creationId xmlns:a16="http://schemas.microsoft.com/office/drawing/2014/main" id="{6FB69856-A6E3-4654-BD50-6D8E4E75B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6">
            <a:extLst>
              <a:ext uri="{FF2B5EF4-FFF2-40B4-BE49-F238E27FC236}">
                <a16:creationId xmlns:a16="http://schemas.microsoft.com/office/drawing/2014/main" id="{5190D104-AE08-4129-8996-47C6F063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7">
            <a:extLst>
              <a:ext uri="{FF2B5EF4-FFF2-40B4-BE49-F238E27FC236}">
                <a16:creationId xmlns:a16="http://schemas.microsoft.com/office/drawing/2014/main" id="{3B80333C-12BF-46C0-9DDE-043EA600C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Rectangle 8">
            <a:extLst>
              <a:ext uri="{FF2B5EF4-FFF2-40B4-BE49-F238E27FC236}">
                <a16:creationId xmlns:a16="http://schemas.microsoft.com/office/drawing/2014/main" id="{8488CD0F-BED8-464A-B629-B9DF357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85346" y="4267831"/>
            <a:ext cx="9716883" cy="1071585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Wave1">
              <a:avLst>
                <a:gd name="adj1" fmla="val 12500"/>
                <a:gd name="adj2" fmla="val -1141"/>
              </a:avLst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0" cap="none" spc="0">
                <a:ln w="0"/>
                <a:solidFill>
                  <a:srgbClr val="FEFFFF"/>
                </a:solidFill>
                <a:latin typeface="+mj-lt"/>
                <a:ea typeface="+mj-ea"/>
                <a:cs typeface="+mj-cs"/>
              </a:rPr>
              <a:t>Wifredo Lam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n w="0"/>
                <a:solidFill>
                  <a:srgbClr val="FEFFFF"/>
                </a:solidFill>
                <a:latin typeface="+mj-lt"/>
                <a:ea typeface="+mj-ea"/>
                <a:cs typeface="+mj-cs"/>
              </a:rPr>
              <a:t>1902 - 1982</a:t>
            </a:r>
            <a:endParaRPr lang="en-US" sz="3000" b="0" cap="none" spc="0">
              <a:ln w="0"/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9" name="Rectangle 8">
            <a:extLst>
              <a:ext uri="{FF2B5EF4-FFF2-40B4-BE49-F238E27FC236}">
                <a16:creationId xmlns:a16="http://schemas.microsoft.com/office/drawing/2014/main" id="{95F7A14D-9BE4-44DE-B304-15B1F3C38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Educación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501" y="2203584"/>
            <a:ext cx="1008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Desarrolló su estilo artístico.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14501" y="3424367"/>
            <a:ext cx="100869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Había elementos </a:t>
            </a:r>
            <a:r>
              <a:rPr lang="es-ES" altLang="en-US" sz="4000" dirty="0"/>
              <a:t>de realismo, de romanticismo, de impresionismo, de surrealismo y de cubismo en sus obras.</a:t>
            </a:r>
          </a:p>
          <a:p>
            <a:br>
              <a:rPr lang="es-ES" sz="4000" dirty="0"/>
            </a:br>
            <a:endParaRPr lang="es-ES" altLang="en-US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319444"/>
            <a:ext cx="22442" cy="1231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580" name="Picture 4" descr="Image result for wifredo lam in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14352"/>
            <a:ext cx="1638300" cy="20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Educación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501" y="1690688"/>
            <a:ext cx="10086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Descubrió las obras de Diego Veláquez y Francisco de Goya al Museo del Prado (arte de los siglos 16, 17 y 19).</a:t>
            </a:r>
          </a:p>
        </p:txBody>
      </p:sp>
      <p:pic>
        <p:nvPicPr>
          <p:cNvPr id="1028" name="Picture 4" descr="Image result for prado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13" y="3729634"/>
            <a:ext cx="6693511" cy="29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8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0" y="1218181"/>
            <a:ext cx="4426505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the surrender of bre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1" y="147321"/>
            <a:ext cx="4184649" cy="345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65780" y="5588311"/>
            <a:ext cx="11116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Estas pinturas le i</a:t>
            </a:r>
            <a:r>
              <a:rPr lang="en-GB" sz="4000" dirty="0" err="1"/>
              <a:t>nfluyeron</a:t>
            </a:r>
            <a:r>
              <a:rPr lang="en-GB" sz="4000" dirty="0"/>
              <a:t> </a:t>
            </a:r>
            <a:r>
              <a:rPr lang="es-ES" sz="4000" dirty="0"/>
              <a:t>en su propio estilo artístico.</a:t>
            </a:r>
            <a:endParaRPr lang="es-ES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6319" y="4637657"/>
            <a:ext cx="5640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3200" dirty="0">
                <a:solidFill>
                  <a:srgbClr val="7030A0"/>
                </a:solidFill>
              </a:rPr>
              <a:t>Francisco de Goya</a:t>
            </a:r>
          </a:p>
          <a:p>
            <a:r>
              <a:rPr lang="en-GB" sz="3200" dirty="0">
                <a:solidFill>
                  <a:srgbClr val="7030A0"/>
                </a:solidFill>
              </a:rPr>
              <a:t>El 3 de mayo de 1808 (1814)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1031" y="3746977"/>
            <a:ext cx="4719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3200" dirty="0">
                <a:solidFill>
                  <a:srgbClr val="7030A0"/>
                </a:solidFill>
              </a:rPr>
              <a:t>Diego Veláquez</a:t>
            </a:r>
          </a:p>
          <a:p>
            <a:r>
              <a:rPr lang="en-GB" altLang="en-US" sz="3200" dirty="0">
                <a:solidFill>
                  <a:srgbClr val="7030A0"/>
                </a:solidFill>
              </a:rPr>
              <a:t>La </a:t>
            </a:r>
            <a:r>
              <a:rPr lang="en-GB" altLang="en-US" sz="3200" dirty="0" err="1">
                <a:solidFill>
                  <a:srgbClr val="7030A0"/>
                </a:solidFill>
              </a:rPr>
              <a:t>rendición</a:t>
            </a:r>
            <a:r>
              <a:rPr lang="en-GB" altLang="en-US" sz="3200" dirty="0">
                <a:solidFill>
                  <a:srgbClr val="7030A0"/>
                </a:solidFill>
              </a:rPr>
              <a:t> de Breda (1635)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9055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Educación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6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primera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esposa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047876" y="2016591"/>
            <a:ext cx="9305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En 1929 se casó con Eva </a:t>
            </a:r>
            <a:r>
              <a:rPr lang="es-ES" sz="4000" dirty="0" err="1"/>
              <a:t>Piriz</a:t>
            </a:r>
            <a:r>
              <a:rPr lang="es-ES" sz="4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7875" y="3098661"/>
            <a:ext cx="7569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Ella y su hijo murieron</a:t>
            </a:r>
          </a:p>
          <a:p>
            <a:r>
              <a:rPr lang="es-ES" sz="4000" dirty="0"/>
              <a:t>en 1931 de tuberculosis.</a:t>
            </a:r>
          </a:p>
        </p:txBody>
      </p:sp>
      <p:pic>
        <p:nvPicPr>
          <p:cNvPr id="3074" name="Picture 2" descr="Eva Piriz and Wifre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18817"/>
            <a:ext cx="2324100" cy="36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7875" y="4796284"/>
            <a:ext cx="769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Su tragedia familiar contribuyó</a:t>
            </a:r>
          </a:p>
          <a:p>
            <a:r>
              <a:rPr lang="es-ES" sz="4000" dirty="0"/>
              <a:t> a la oscuridad de su arte.</a:t>
            </a:r>
          </a:p>
        </p:txBody>
      </p:sp>
    </p:spTree>
    <p:extLst>
      <p:ext uri="{BB962C8B-B14F-4D97-AF65-F5344CB8AC3E}">
        <p14:creationId xmlns:p14="http://schemas.microsoft.com/office/powerpoint/2010/main" val="9760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 descr="Image result for wifredo lam and his young sons in 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0"/>
            <a:ext cx="3371850" cy="246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Sus dos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otras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esposas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7876" y="1559100"/>
            <a:ext cx="9305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Se casó tres veces.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7876" y="2684172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En 1944 se casó con Helena </a:t>
            </a:r>
            <a:r>
              <a:rPr lang="es-ES" sz="4000" dirty="0" err="1"/>
              <a:t>Holzer</a:t>
            </a:r>
            <a:r>
              <a:rPr lang="es-ES" sz="4000" dirty="0"/>
              <a:t>. Se divorciaron en 1950.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47876" y="4301334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En 1960 se casó con Lou Laurin. Tuvieron tres hijos juntos.</a:t>
            </a:r>
          </a:p>
        </p:txBody>
      </p:sp>
    </p:spTree>
    <p:extLst>
      <p:ext uri="{BB962C8B-B14F-4D97-AF65-F5344CB8AC3E}">
        <p14:creationId xmlns:p14="http://schemas.microsoft.com/office/powerpoint/2010/main" val="33407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La Guerra Civil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23434" y="2849562"/>
            <a:ext cx="9363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4000" dirty="0"/>
          </a:p>
          <a:p>
            <a:r>
              <a:rPr lang="es-ES" sz="4000" dirty="0"/>
              <a:t>En 1936, Lam luchó por el lado republicano en la Guerra Civil en España.</a:t>
            </a:r>
          </a:p>
        </p:txBody>
      </p:sp>
      <p:pic>
        <p:nvPicPr>
          <p:cNvPr id="13316" name="Picture 4" descr="Lam with two milic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3048000" cy="32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La Guerra ci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33" y="1250421"/>
            <a:ext cx="4660900" cy="414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1867" y="178858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La Guerra Civil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3692" y="5580274"/>
            <a:ext cx="4171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3200" dirty="0">
                <a:solidFill>
                  <a:srgbClr val="7030A0"/>
                </a:solidFill>
              </a:rPr>
              <a:t>Wifredo Lam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La Guerra civil (1937)</a:t>
            </a:r>
          </a:p>
        </p:txBody>
      </p:sp>
    </p:spTree>
    <p:extLst>
      <p:ext uri="{BB962C8B-B14F-4D97-AF65-F5344CB8AC3E}">
        <p14:creationId xmlns:p14="http://schemas.microsoft.com/office/powerpoint/2010/main" val="18814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estilo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artístico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819275" y="2609257"/>
            <a:ext cx="96202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A principios del decenio de 1930 los efectos </a:t>
            </a:r>
          </a:p>
          <a:p>
            <a:r>
              <a:rPr lang="es-ES" sz="4000" dirty="0"/>
              <a:t>del surrealismo fueron evidentes en el trabajo de Wifredo Lam.</a:t>
            </a:r>
          </a:p>
          <a:p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4465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El </a:t>
            </a:r>
            <a:r>
              <a:rPr lang="en-US" altLang="en-US" sz="6000" b="1" dirty="0" err="1">
                <a:solidFill>
                  <a:srgbClr val="0070C0"/>
                </a:solidFill>
              </a:rPr>
              <a:t>surrealismo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8175" y="5288340"/>
            <a:ext cx="7353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3200" dirty="0">
                <a:solidFill>
                  <a:srgbClr val="7030A0"/>
                </a:solidFill>
              </a:rPr>
              <a:t>Salvador Dalí</a:t>
            </a:r>
          </a:p>
          <a:p>
            <a:pPr algn="ctr"/>
            <a:r>
              <a:rPr lang="es-ES" altLang="en-US" sz="3200" dirty="0">
                <a:solidFill>
                  <a:srgbClr val="7030A0"/>
                </a:solidFill>
              </a:rPr>
              <a:t>Osificación prematura de una estación ferroviaria (1930)</a:t>
            </a:r>
          </a:p>
        </p:txBody>
      </p:sp>
      <p:pic>
        <p:nvPicPr>
          <p:cNvPr id="19458" name="Picture 2" descr="Composición, I, 1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99" y="1027906"/>
            <a:ext cx="3895725" cy="34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81851" y="4860607"/>
            <a:ext cx="4171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3200" dirty="0">
                <a:solidFill>
                  <a:srgbClr val="7030A0"/>
                </a:solidFill>
              </a:rPr>
              <a:t>Wifredo Lam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Composición, I (1930)</a:t>
            </a:r>
          </a:p>
        </p:txBody>
      </p:sp>
      <p:pic>
        <p:nvPicPr>
          <p:cNvPr id="19460" name="Picture 4" descr="Sunday Dalí: Premature Ossification of a Railway Station, 1930.&#10;Notable elements include:&#10;• The ominous shadow in the bottom right – a clear reference from de Chirico’s work.&#10;• The first apparition of a melting clock in Dalí’s work.&#10;• A deteriorating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003373"/>
            <a:ext cx="3436937" cy="43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estilo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artístico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37809" y="3108791"/>
            <a:ext cx="9620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Fue influido también por Henri Matisse y Joaquín Torres-García. </a:t>
            </a:r>
          </a:p>
          <a:p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3345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¿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Quién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fue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?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619375" y="3071818"/>
            <a:ext cx="7753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Wifredo Lam fue uno de los pintores más notables del siglo 20 en Cuba.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576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32" y="21241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El </a:t>
            </a:r>
            <a:r>
              <a:rPr lang="en-US" altLang="en-US" sz="6000" b="1" dirty="0" err="1">
                <a:solidFill>
                  <a:srgbClr val="0070C0"/>
                </a:solidFill>
              </a:rPr>
              <a:t>impresionismo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5" name="Picture 4" descr="Henri Matisse painting, Portrait of Madame Matisse (The Green Stripe), from 1906, in the Statens Museum for Kun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2396066"/>
            <a:ext cx="2752725" cy="31189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3361" y="5686135"/>
            <a:ext cx="4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3200" dirty="0">
                <a:solidFill>
                  <a:srgbClr val="7030A0"/>
                </a:solidFill>
              </a:rPr>
              <a:t>Henri </a:t>
            </a:r>
            <a:r>
              <a:rPr lang="es-ES" altLang="en-US" sz="3200" dirty="0" err="1">
                <a:solidFill>
                  <a:srgbClr val="7030A0"/>
                </a:solidFill>
              </a:rPr>
              <a:t>Matisse</a:t>
            </a:r>
            <a:r>
              <a:rPr lang="es-ES" altLang="en-US" sz="3200" dirty="0">
                <a:solidFill>
                  <a:srgbClr val="7030A0"/>
                </a:solidFill>
              </a:rPr>
              <a:t>, </a:t>
            </a:r>
            <a:r>
              <a:rPr lang="en-GB" sz="3200" dirty="0">
                <a:solidFill>
                  <a:srgbClr val="7030A0"/>
                </a:solidFill>
              </a:rPr>
              <a:t>Portrait of Madame Matisse (1906)</a:t>
            </a:r>
          </a:p>
        </p:txBody>
      </p:sp>
      <p:pic>
        <p:nvPicPr>
          <p:cNvPr id="21508" name="Picture 4" descr="Image result for portraits wifredo 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84023"/>
            <a:ext cx="3517900" cy="44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42868" y="5295453"/>
            <a:ext cx="4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3200" dirty="0">
                <a:solidFill>
                  <a:srgbClr val="7030A0"/>
                </a:solidFill>
              </a:rPr>
              <a:t>Wifredo Lam, </a:t>
            </a:r>
            <a:r>
              <a:rPr lang="en-GB" sz="3200" dirty="0" err="1">
                <a:solidFill>
                  <a:srgbClr val="7030A0"/>
                </a:solidFill>
              </a:rPr>
              <a:t>Autoportrait</a:t>
            </a:r>
            <a:r>
              <a:rPr lang="en-GB" sz="3200" dirty="0">
                <a:solidFill>
                  <a:srgbClr val="7030A0"/>
                </a:solidFill>
              </a:rPr>
              <a:t> I (1937)</a:t>
            </a:r>
          </a:p>
        </p:txBody>
      </p:sp>
    </p:spTree>
    <p:extLst>
      <p:ext uri="{BB962C8B-B14F-4D97-AF65-F5344CB8AC3E}">
        <p14:creationId xmlns:p14="http://schemas.microsoft.com/office/powerpoint/2010/main" val="1986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778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El </a:t>
            </a:r>
            <a:r>
              <a:rPr lang="en-US" altLang="en-US" sz="6000" b="1" dirty="0" err="1">
                <a:solidFill>
                  <a:srgbClr val="0070C0"/>
                </a:solidFill>
              </a:rPr>
              <a:t>cubismo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71573" y="5341619"/>
            <a:ext cx="4919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</a:rPr>
              <a:t>Joaquín Torres-</a:t>
            </a:r>
            <a:r>
              <a:rPr lang="en-GB" sz="3200" dirty="0" err="1">
                <a:solidFill>
                  <a:srgbClr val="7030A0"/>
                </a:solidFill>
              </a:rPr>
              <a:t>García</a:t>
            </a:r>
            <a:endParaRPr lang="en-GB" sz="3200" dirty="0">
              <a:solidFill>
                <a:srgbClr val="7030A0"/>
              </a:solidFill>
            </a:endParaRP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Hombre </a:t>
            </a:r>
            <a:r>
              <a:rPr lang="en-GB" sz="3200" dirty="0" err="1">
                <a:solidFill>
                  <a:srgbClr val="7030A0"/>
                </a:solidFill>
              </a:rPr>
              <a:t>Constructivo</a:t>
            </a:r>
            <a:r>
              <a:rPr lang="en-GB" sz="3200" dirty="0">
                <a:solidFill>
                  <a:srgbClr val="7030A0"/>
                </a:solidFill>
              </a:rPr>
              <a:t> (1933)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2868" y="5295453"/>
            <a:ext cx="4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sz="3200" dirty="0">
                <a:solidFill>
                  <a:srgbClr val="7030A0"/>
                </a:solidFill>
              </a:rPr>
              <a:t>Wifredo Lam, </a:t>
            </a:r>
            <a:r>
              <a:rPr lang="en-GB" sz="3200" dirty="0">
                <a:solidFill>
                  <a:srgbClr val="7030A0"/>
                </a:solidFill>
              </a:rPr>
              <a:t>Madame </a:t>
            </a:r>
            <a:r>
              <a:rPr lang="en-GB" sz="3200" dirty="0" err="1">
                <a:solidFill>
                  <a:srgbClr val="7030A0"/>
                </a:solidFill>
              </a:rPr>
              <a:t>Lamumba</a:t>
            </a:r>
            <a:r>
              <a:rPr lang="en-GB" sz="3200" dirty="0">
                <a:solidFill>
                  <a:srgbClr val="7030A0"/>
                </a:solidFill>
              </a:rPr>
              <a:t> (1938)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3" y="1366902"/>
            <a:ext cx="3281362" cy="3928551"/>
          </a:xfrm>
          <a:prstGeom prst="rect">
            <a:avLst/>
          </a:prstGeom>
        </p:spPr>
      </p:pic>
      <p:pic>
        <p:nvPicPr>
          <p:cNvPr id="2355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753291"/>
            <a:ext cx="3378200" cy="458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69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vida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en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Paris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32997" y="1821868"/>
            <a:ext cx="9305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Wifredo Lam viajó a Paris en 1938.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2997" y="2839480"/>
            <a:ext cx="9526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Conoció a Pablo Picasso y se hicieron amigos.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4076" y="3129895"/>
            <a:ext cx="9305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 </a:t>
            </a:r>
          </a:p>
        </p:txBody>
      </p:sp>
      <p:pic>
        <p:nvPicPr>
          <p:cNvPr id="9" name="Picture 8" descr="Image result for paris franc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5068887"/>
            <a:ext cx="21113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856" y="-30937"/>
            <a:ext cx="2064144" cy="2577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32997" y="3745448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Picasso alentó su interés en arte africano</a:t>
            </a:r>
          </a:p>
          <a:p>
            <a:r>
              <a:rPr lang="es-ES" sz="4000" dirty="0"/>
              <a:t>y máscaras primitivas.</a:t>
            </a:r>
          </a:p>
        </p:txBody>
      </p:sp>
    </p:spTree>
    <p:extLst>
      <p:ext uri="{BB962C8B-B14F-4D97-AF65-F5344CB8AC3E}">
        <p14:creationId xmlns:p14="http://schemas.microsoft.com/office/powerpoint/2010/main" val="10009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vida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en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Paris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16075" y="1253736"/>
            <a:ext cx="10105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El arte cubista de Picasso tuvo, sin duda, un impacto significativo en el arte de Wifredo Lam.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880" y="5137986"/>
            <a:ext cx="4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</a:rPr>
              <a:t>Pablo Picasso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Guernica (1937)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2335" y="5154817"/>
            <a:ext cx="4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7030A0"/>
                </a:solidFill>
              </a:rPr>
              <a:t>Wifredo</a:t>
            </a:r>
            <a:r>
              <a:rPr lang="en-GB" sz="3200" dirty="0">
                <a:solidFill>
                  <a:srgbClr val="7030A0"/>
                </a:solidFill>
              </a:rPr>
              <a:t> Lam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Le </a:t>
            </a:r>
            <a:r>
              <a:rPr lang="en-GB" sz="3200" dirty="0" err="1">
                <a:solidFill>
                  <a:srgbClr val="7030A0"/>
                </a:solidFill>
              </a:rPr>
              <a:t>Nid</a:t>
            </a:r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dirty="0" err="1">
                <a:solidFill>
                  <a:srgbClr val="7030A0"/>
                </a:solidFill>
              </a:rPr>
              <a:t>Fasciné</a:t>
            </a:r>
            <a:r>
              <a:rPr lang="en-GB" sz="3200" dirty="0">
                <a:solidFill>
                  <a:srgbClr val="7030A0"/>
                </a:solidFill>
              </a:rPr>
              <a:t> (1944)</a:t>
            </a:r>
          </a:p>
        </p:txBody>
      </p:sp>
      <p:pic>
        <p:nvPicPr>
          <p:cNvPr id="2060" name="Picture 12" descr="Image result for pablo picasso guer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0" y="2774160"/>
            <a:ext cx="4873496" cy="21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mage result for the fascinated nest wifredo 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57" y="2774160"/>
            <a:ext cx="3508110" cy="21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Regreso a Cuba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86379" y="3182676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Cuando la Segunda Guerra Mundial empezó en 1939, Wifredo Lam regresó a La Habana.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63" y="0"/>
            <a:ext cx="286973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0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Regreso a Cuba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616075" y="2296238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Se dio cuenta de que Cuba estaba perdiendo la cultura africana.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6075" y="4266945"/>
            <a:ext cx="9305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Creó su propio estilo fusionando Surrealismo y Cubismo con el espíritu y las formas del Caribe.</a:t>
            </a:r>
          </a:p>
        </p:txBody>
      </p:sp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0"/>
            <a:ext cx="2222500" cy="305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Regreso a Cuba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19238" y="3153707"/>
            <a:ext cx="9305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Desde 1939 hasta 1970 Wifredo Lam pintó muchas pinturas, y casi todas fueron en el estilo africano-cubismo.</a:t>
            </a:r>
          </a:p>
        </p:txBody>
      </p:sp>
      <p:pic>
        <p:nvPicPr>
          <p:cNvPr id="5" name="Picture 2" descr="Image result for wifredo lam in cuba in the 194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67" y="-1"/>
            <a:ext cx="2150533" cy="29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9112" y="1167688"/>
            <a:ext cx="114585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ES" dirty="0"/>
            </a:br>
            <a:endParaRPr lang="en-GB" sz="4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2532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14" name="Picture 2" descr="Image result for names of some of wifredo lam's paint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89" y="1081520"/>
            <a:ext cx="3604327" cy="43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1750" y="532194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7030A0"/>
                </a:solidFill>
              </a:rPr>
              <a:t>Wifredo</a:t>
            </a:r>
            <a:r>
              <a:rPr lang="en-GB" sz="3200" dirty="0">
                <a:solidFill>
                  <a:srgbClr val="7030A0"/>
                </a:solidFill>
              </a:rPr>
              <a:t> Lam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Dark </a:t>
            </a:r>
            <a:r>
              <a:rPr lang="en-GB" sz="3200" dirty="0" err="1">
                <a:solidFill>
                  <a:srgbClr val="7030A0"/>
                </a:solidFill>
              </a:rPr>
              <a:t>Malembo</a:t>
            </a:r>
            <a:r>
              <a:rPr lang="en-GB" sz="3200" dirty="0">
                <a:solidFill>
                  <a:srgbClr val="7030A0"/>
                </a:solidFill>
              </a:rPr>
              <a:t>, God of the Crossroads (1944)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25512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</a:rPr>
              <a:t>estilo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</a:rPr>
              <a:t>africano-cubismo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56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B28AA334-AEB0-4016-8AB3-B8BA9C9299E8}"/>
              </a:ext>
            </a:extLst>
          </p:cNvPr>
          <p:cNvSpPr txBox="1">
            <a:spLocks/>
          </p:cNvSpPr>
          <p:nvPr/>
        </p:nvSpPr>
        <p:spPr bwMode="auto">
          <a:xfrm>
            <a:off x="2097088" y="241301"/>
            <a:ext cx="7886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¿</a:t>
            </a:r>
            <a:r>
              <a:rPr lang="en-GB" altLang="en-US" sz="3600" dirty="0" err="1">
                <a:latin typeface="Comic Sans MS" panose="030F0702030302020204" pitchFamily="66" charset="0"/>
              </a:rPr>
              <a:t>Qué</a:t>
            </a: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latin typeface="Comic Sans MS" panose="030F0702030302020204" pitchFamily="66" charset="0"/>
              </a:rPr>
              <a:t>colores</a:t>
            </a:r>
            <a:r>
              <a:rPr lang="en-GB" altLang="en-US" sz="3600" dirty="0">
                <a:latin typeface="Comic Sans MS" panose="030F0702030302020204" pitchFamily="66" charset="0"/>
              </a:rPr>
              <a:t> hay </a:t>
            </a:r>
            <a:r>
              <a:rPr lang="en-GB" altLang="en-US" sz="3600" dirty="0" err="1">
                <a:latin typeface="Comic Sans MS" panose="030F0702030302020204" pitchFamily="66" charset="0"/>
              </a:rPr>
              <a:t>en</a:t>
            </a:r>
            <a:r>
              <a:rPr lang="en-GB" altLang="en-US" sz="3600" dirty="0">
                <a:latin typeface="Comic Sans MS" panose="030F0702030302020204" pitchFamily="66" charset="0"/>
              </a:rPr>
              <a:t> la pintura? </a:t>
            </a:r>
            <a:endParaRPr lang="en-GB" altLang="en-US" sz="4400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GB" altLang="en-US" sz="4400" dirty="0">
              <a:latin typeface="Comic Sans MS" panose="030F0702030302020204" pitchFamily="66" charset="0"/>
            </a:endParaRPr>
          </a:p>
        </p:txBody>
      </p:sp>
      <p:pic>
        <p:nvPicPr>
          <p:cNvPr id="56323" name="Picture 9" descr="Image result for ‘The Sombre Malembo">
            <a:extLst>
              <a:ext uri="{FF2B5EF4-FFF2-40B4-BE49-F238E27FC236}">
                <a16:creationId xmlns:a16="http://schemas.microsoft.com/office/drawing/2014/main" id="{9004C439-E979-4ECF-B31A-56DF5FFF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6" y="914401"/>
            <a:ext cx="3516313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AutoShape 12" descr="Image result for blue paint splash">
            <a:extLst>
              <a:ext uri="{FF2B5EF4-FFF2-40B4-BE49-F238E27FC236}">
                <a16:creationId xmlns:a16="http://schemas.microsoft.com/office/drawing/2014/main" id="{02416BC8-B83B-4024-A072-309E541CDC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1950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56325" name="AutoShape 16" descr="Image result for brown paint splash">
            <a:extLst>
              <a:ext uri="{FF2B5EF4-FFF2-40B4-BE49-F238E27FC236}">
                <a16:creationId xmlns:a16="http://schemas.microsoft.com/office/drawing/2014/main" id="{7AA92F2D-DA53-4E98-8551-73C1505C9A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46250" y="7938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50BBB-65E6-407F-8541-E8C7E767E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1303338"/>
            <a:ext cx="1333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>
                <a:solidFill>
                  <a:srgbClr val="00B050"/>
                </a:solidFill>
                <a:latin typeface="Comic Sans MS" panose="030F0702030302020204" pitchFamily="66" charset="0"/>
              </a:rPr>
              <a:t>verde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378B1-935A-4F2F-A5A9-769EF98E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1893888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rojo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102F83-38F8-4DA2-9BD8-123045EE9C55}"/>
              </a:ext>
            </a:extLst>
          </p:cNvPr>
          <p:cNvSpPr txBox="1"/>
          <p:nvPr/>
        </p:nvSpPr>
        <p:spPr>
          <a:xfrm>
            <a:off x="1828801" y="2919413"/>
            <a:ext cx="1331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3200" dirty="0">
                <a:latin typeface="Comic Sans MS" panose="030F0702030302020204" pitchFamily="66" charset="0"/>
                <a:ea typeface="ＭＳ Ｐゴシック" pitchFamily="-108" charset="-128"/>
              </a:rPr>
              <a:t> </a:t>
            </a:r>
            <a:r>
              <a:rPr lang="en-GB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ＭＳ Ｐゴシック" pitchFamily="-108" charset="-128"/>
              </a:rPr>
              <a:t>gris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ＭＳ Ｐゴシック" pitchFamily="-108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76DDAD-89CE-4C87-A9B3-48DD8D44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6" y="4257676"/>
            <a:ext cx="1552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>
                <a:solidFill>
                  <a:srgbClr val="62380A"/>
                </a:solidFill>
                <a:latin typeface="Comic Sans MS" panose="030F0702030302020204" pitchFamily="66" charset="0"/>
              </a:rPr>
              <a:t>marrón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4F16BD-08F6-4E0B-A4F8-9746C51A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5322888"/>
            <a:ext cx="1331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>
                <a:solidFill>
                  <a:srgbClr val="0070C0"/>
                </a:solidFill>
                <a:latin typeface="Comic Sans MS" panose="030F0702030302020204" pitchFamily="66" charset="0"/>
              </a:rPr>
              <a:t>azul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EF91A9-1FA9-48E4-9099-43E2FFE05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6" y="1641475"/>
            <a:ext cx="174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>
                <a:solidFill>
                  <a:srgbClr val="7030A0"/>
                </a:solidFill>
                <a:latin typeface="Comic Sans MS" panose="030F0702030302020204" pitchFamily="66" charset="0"/>
              </a:rPr>
              <a:t>violeta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F8EFE4-DCAA-4451-9A36-B2136828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351" y="2466976"/>
            <a:ext cx="1331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 negro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57A390-8FF2-4C72-8941-F9C8D15A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138" y="3614738"/>
            <a:ext cx="1757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>
                <a:solidFill>
                  <a:schemeClr val="accent2"/>
                </a:solidFill>
                <a:latin typeface="Comic Sans MS" panose="030F0702030302020204" pitchFamily="66" charset="0"/>
              </a:rPr>
              <a:t>naranja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244DD4-E219-44D4-9C76-B3778932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463" y="4470400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52B1E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>
                <a:solidFill>
                  <a:srgbClr val="F747EF"/>
                </a:solidFill>
                <a:latin typeface="Comic Sans MS" panose="030F0702030302020204" pitchFamily="66" charset="0"/>
              </a:rPr>
              <a:t>rosa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CC444C-441A-43AE-A09E-24C9B03A18D6}"/>
              </a:ext>
            </a:extLst>
          </p:cNvPr>
          <p:cNvSpPr txBox="1"/>
          <p:nvPr/>
        </p:nvSpPr>
        <p:spPr>
          <a:xfrm>
            <a:off x="8204201" y="1066800"/>
            <a:ext cx="1909763" cy="5857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200" dirty="0">
                <a:solidFill>
                  <a:srgbClr val="FFFF00"/>
                </a:solidFill>
                <a:latin typeface="Comic Sans MS" panose="030F0702030302020204" pitchFamily="66" charset="0"/>
                <a:ea typeface="ＭＳ Ｐゴシック" pitchFamily="-108" charset="-128"/>
              </a:rPr>
              <a:t> amarillo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9C1283-4516-4AF0-AD70-B729435ECAC7}"/>
              </a:ext>
            </a:extLst>
          </p:cNvPr>
          <p:cNvSpPr txBox="1"/>
          <p:nvPr/>
        </p:nvSpPr>
        <p:spPr>
          <a:xfrm>
            <a:off x="8069264" y="5588000"/>
            <a:ext cx="1704975" cy="584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  <a:ea typeface="ＭＳ Ｐゴシック" pitchFamily="-108" charset="-128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Comic Sans MS" panose="030F0702030302020204" pitchFamily="66" charset="0"/>
                <a:ea typeface="ＭＳ Ｐゴシック" pitchFamily="-108" charset="-128"/>
              </a:rPr>
              <a:t>blanco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7621" y="5507031"/>
            <a:ext cx="4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7030A0"/>
                </a:solidFill>
              </a:rPr>
              <a:t>Wifredo</a:t>
            </a:r>
            <a:r>
              <a:rPr lang="en-GB" sz="3200" dirty="0">
                <a:solidFill>
                  <a:srgbClr val="7030A0"/>
                </a:solidFill>
              </a:rPr>
              <a:t> Lam</a:t>
            </a:r>
          </a:p>
          <a:p>
            <a:pPr algn="ctr"/>
            <a:r>
              <a:rPr lang="en-GB" sz="3200" dirty="0">
                <a:solidFill>
                  <a:srgbClr val="7030A0"/>
                </a:solidFill>
              </a:rPr>
              <a:t>La </a:t>
            </a:r>
            <a:r>
              <a:rPr lang="en-GB" sz="3200" dirty="0" err="1">
                <a:solidFill>
                  <a:srgbClr val="7030A0"/>
                </a:solidFill>
              </a:rPr>
              <a:t>Fruta</a:t>
            </a:r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sz="3200" dirty="0" err="1">
                <a:solidFill>
                  <a:srgbClr val="7030A0"/>
                </a:solidFill>
              </a:rPr>
              <a:t>Bomba</a:t>
            </a:r>
            <a:r>
              <a:rPr lang="en-GB" sz="3200" dirty="0">
                <a:solidFill>
                  <a:srgbClr val="7030A0"/>
                </a:solidFill>
              </a:rPr>
              <a:t> (1944)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 err="1">
                <a:solidFill>
                  <a:srgbClr val="0070C0"/>
                </a:solidFill>
              </a:rPr>
              <a:t>Otras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</a:rPr>
              <a:t>obras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2" y="662781"/>
            <a:ext cx="36480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Lugar de nacimiento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82801" y="1877047"/>
            <a:ext cx="76623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Nació en </a:t>
            </a:r>
            <a:r>
              <a:rPr lang="es-ES" altLang="en-US" sz="4000" dirty="0" err="1"/>
              <a:t>Sagua</a:t>
            </a:r>
            <a:r>
              <a:rPr lang="es-ES" altLang="en-US" sz="4000" dirty="0"/>
              <a:t> la Grande, Cuba, el 8 de diciembre de 1902. </a:t>
            </a:r>
            <a:endParaRPr lang="en-US" altLang="en-US" sz="40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926324"/>
            <a:ext cx="77057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Wifredo Lam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Umbral (1944)</a:t>
            </a:r>
          </a:p>
        </p:txBody>
      </p:sp>
      <p:pic>
        <p:nvPicPr>
          <p:cNvPr id="37891" name="Picture 2" descr="http://images.tate.org.uk/sites/default/files/images/umbralt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r="1705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Wifredo Lam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 El Guerrero (1947)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r="-1" b="-1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4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80407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Wifredo Lam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Sin título (1958)</a:t>
            </a:r>
          </a:p>
        </p:txBody>
      </p:sp>
      <p:pic>
        <p:nvPicPr>
          <p:cNvPr id="39939" name="Picture 2" descr="In terms of Cuban culture, Lam has a very special place as innovator and promo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46" b="-1"/>
          <a:stretch/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4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Wifredo Lam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À la Fin de la Nuit (1969) </a:t>
            </a:r>
          </a:p>
        </p:txBody>
      </p:sp>
      <p:pic>
        <p:nvPicPr>
          <p:cNvPr id="3076" name="Picture 4" descr="f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3" r="11199" b="2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Wifredo Lam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Inocencia (1974)</a:t>
            </a:r>
          </a:p>
        </p:txBody>
      </p:sp>
      <p:pic>
        <p:nvPicPr>
          <p:cNvPr id="3074" name="Picture 2" descr="Image result for wifredo lam innocence date of 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"/>
          <a:stretch/>
        </p:blipFill>
        <p:spPr bwMode="auto">
          <a:xfrm>
            <a:off x="20" y="10"/>
            <a:ext cx="499298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Wifredo Lam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El Tercer Mundo (1965)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16715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2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 err="1">
                <a:solidFill>
                  <a:srgbClr val="0070C0"/>
                </a:solidFill>
              </a:rPr>
              <a:t>Obra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</a:rPr>
              <a:t>más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</a:rPr>
              <a:t>famosa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700742" y="3141802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En 1943 Wifredo Lam empezó a pintar su obra mas famosa…</a:t>
            </a:r>
          </a:p>
        </p:txBody>
      </p:sp>
    </p:spTree>
    <p:extLst>
      <p:ext uri="{BB962C8B-B14F-4D97-AF65-F5344CB8AC3E}">
        <p14:creationId xmlns:p14="http://schemas.microsoft.com/office/powerpoint/2010/main" val="11990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Wifredo Lam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latin typeface="+mj-lt"/>
                <a:ea typeface="+mj-ea"/>
                <a:cs typeface="+mj-cs"/>
              </a:rPr>
              <a:t>La Jungla (1943) </a:t>
            </a:r>
          </a:p>
        </p:txBody>
      </p:sp>
      <p:pic>
        <p:nvPicPr>
          <p:cNvPr id="5" name="Picture 6" descr="https://www.moma.org/wp/moma_learning/wp-content/uploads/2015/01/Lam_The-Jungle-378x3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4689"/>
          <a:stretch/>
        </p:blipFill>
        <p:spPr>
          <a:xfrm>
            <a:off x="20" y="10"/>
            <a:ext cx="4992985" cy="685799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8675" y="2390775"/>
            <a:ext cx="10525125" cy="131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Regreso a Europa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9009" y="1567003"/>
            <a:ext cx="9305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Los últimos años de su vida los pasó entre Albissola, Italia, donde instaló su taller de cerámica y grabado, y París.</a:t>
            </a:r>
          </a:p>
        </p:txBody>
      </p:sp>
      <p:pic>
        <p:nvPicPr>
          <p:cNvPr id="9218" name="Picture 2" descr="Image result for albisola ita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34" y="4124519"/>
            <a:ext cx="2091266" cy="2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26000" y="4993369"/>
            <a:ext cx="1083734" cy="3451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1971" y="5165934"/>
            <a:ext cx="183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Albissola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598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87" y="1667058"/>
            <a:ext cx="3591426" cy="4963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34" y="1810941"/>
            <a:ext cx="3439054" cy="46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Origen de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su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familia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45163" y="2562584"/>
            <a:ext cx="9553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Su padre, </a:t>
            </a:r>
            <a:r>
              <a:rPr lang="es-ES" altLang="en-US" sz="4000" dirty="0" err="1"/>
              <a:t>Yam</a:t>
            </a:r>
            <a:r>
              <a:rPr lang="es-ES" altLang="en-US" sz="4000" dirty="0"/>
              <a:t> Lam, era un inmigrante chino.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5163" y="3452863"/>
            <a:ext cx="9553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Su madre, Ana Serafina Castilla, era una mezcla de ascendencia africana y cubana.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5163" y="4861433"/>
            <a:ext cx="9553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Su madrina afro-cubana era una sacerdotisa de la Santería.</a:t>
            </a:r>
          </a:p>
        </p:txBody>
      </p:sp>
      <p:pic>
        <p:nvPicPr>
          <p:cNvPr id="9" name="Picture 6" descr="Wifredo 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612" y="0"/>
            <a:ext cx="2079859" cy="26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9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3971" y="3122959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Wifredo Lam murió el 11 de septiembre, 1982, en su casa en París.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Lugar de </a:t>
            </a:r>
            <a:r>
              <a:rPr lang="en-US" altLang="en-US" sz="6000" b="1" dirty="0" err="1">
                <a:solidFill>
                  <a:srgbClr val="0070C0"/>
                </a:solidFill>
              </a:rPr>
              <a:t>muerte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35" y="-1"/>
            <a:ext cx="2167466" cy="2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8638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Reconocimiento </a:t>
            </a:r>
            <a:r>
              <a:rPr lang="en-US" altLang="en-US" sz="6000" b="1" dirty="0" err="1">
                <a:solidFill>
                  <a:srgbClr val="0070C0"/>
                </a:solidFill>
              </a:rPr>
              <a:t>internacional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8638" y="3193415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Sus obras de arte se exhiben hoy en museos y exhibiciones en todo el mundo.</a:t>
            </a:r>
          </a:p>
        </p:txBody>
      </p:sp>
      <p:pic>
        <p:nvPicPr>
          <p:cNvPr id="1026" name="Picture 2" descr="Image result for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96" y="4761176"/>
            <a:ext cx="2704042" cy="20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70038" y="2139620"/>
            <a:ext cx="9631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Centre </a:t>
            </a:r>
            <a:r>
              <a:rPr lang="es-ES" sz="4000" dirty="0" err="1"/>
              <a:t>Pompidou</a:t>
            </a:r>
            <a:r>
              <a:rPr lang="es-ES" sz="4000" dirty="0"/>
              <a:t>, Paris (del 30 de septiembre de 2015 al 15 de febrero de 2016).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Exposiciones </a:t>
            </a:r>
            <a:r>
              <a:rPr lang="en-US" altLang="en-US" sz="6000" b="1" dirty="0" err="1">
                <a:solidFill>
                  <a:srgbClr val="0070C0"/>
                </a:solidFill>
              </a:rPr>
              <a:t>recientes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07" y="4246591"/>
            <a:ext cx="4454525" cy="23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Exposiciones </a:t>
            </a:r>
            <a:r>
              <a:rPr lang="en-US" altLang="en-US" sz="6000" b="1" dirty="0" err="1">
                <a:solidFill>
                  <a:srgbClr val="0070C0"/>
                </a:solidFill>
              </a:rPr>
              <a:t>recientes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9105" y="2609454"/>
            <a:ext cx="9305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Reina Sofía, Madrid (del 6 de abril al 15 de agosto de 2016).</a:t>
            </a:r>
          </a:p>
        </p:txBody>
      </p:sp>
      <p:pic>
        <p:nvPicPr>
          <p:cNvPr id="3074" name="Picture 2" descr="Image result for reina sofía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3" y="4541325"/>
            <a:ext cx="4325408" cy="23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Exposiciones </a:t>
            </a:r>
            <a:r>
              <a:rPr lang="en-US" altLang="en-US" sz="6000" b="1" dirty="0" err="1">
                <a:solidFill>
                  <a:srgbClr val="0070C0"/>
                </a:solidFill>
              </a:rPr>
              <a:t>recientes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5971" y="2041907"/>
            <a:ext cx="9305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4000" dirty="0"/>
              <a:t>Tate Modern, </a:t>
            </a:r>
            <a:r>
              <a:rPr lang="en-US" altLang="en-US" sz="4000" dirty="0" err="1"/>
              <a:t>Londres</a:t>
            </a:r>
            <a:r>
              <a:rPr lang="en-US" altLang="en-US" sz="4000" dirty="0"/>
              <a:t> (del 14 de </a:t>
            </a:r>
            <a:r>
              <a:rPr lang="en-US" altLang="en-US" sz="4000" dirty="0" err="1"/>
              <a:t>septiembre</a:t>
            </a:r>
            <a:r>
              <a:rPr lang="en-US" altLang="en-US" sz="4000" dirty="0"/>
              <a:t> de 2016 al 8 de </a:t>
            </a:r>
            <a:r>
              <a:rPr lang="en-US" altLang="en-US" sz="4000" dirty="0" err="1"/>
              <a:t>enero</a:t>
            </a:r>
            <a:r>
              <a:rPr lang="en-US" altLang="en-US" sz="4000" dirty="0"/>
              <a:t> de 2017).</a:t>
            </a:r>
            <a:endParaRPr lang="es-ES" sz="4000" dirty="0"/>
          </a:p>
        </p:txBody>
      </p:sp>
      <p:pic>
        <p:nvPicPr>
          <p:cNvPr id="4098" name="Picture 2" descr="Image result for picture of the outside of the tate modern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4" y="4097867"/>
            <a:ext cx="4199466" cy="249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Exposiciones </a:t>
            </a:r>
            <a:r>
              <a:rPr lang="en-US" altLang="en-US" sz="6000" b="1" dirty="0" err="1">
                <a:solidFill>
                  <a:srgbClr val="0070C0"/>
                </a:solidFill>
              </a:rPr>
              <a:t>recientes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7771" y="3073275"/>
            <a:ext cx="921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Esta fue la primera exposición del trabajo de Wifredo Lam en el Reino Unido desde 1952.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147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118534"/>
            <a:ext cx="23399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Citas</a:t>
            </a:r>
            <a:r>
              <a:rPr lang="en-US" altLang="en-US" sz="6000" b="1" dirty="0">
                <a:solidFill>
                  <a:srgbClr val="0070C0"/>
                </a:solidFill>
                <a:effectLst/>
              </a:rPr>
              <a:t> de </a:t>
            </a:r>
            <a:r>
              <a:rPr lang="en-US" altLang="en-US" sz="6000" b="1" dirty="0" err="1">
                <a:solidFill>
                  <a:srgbClr val="0070C0"/>
                </a:solidFill>
              </a:rPr>
              <a:t>Wifredo</a:t>
            </a:r>
            <a:r>
              <a:rPr lang="en-US" altLang="en-US" sz="6000" b="1" dirty="0">
                <a:solidFill>
                  <a:srgbClr val="0070C0"/>
                </a:solidFill>
              </a:rPr>
              <a:t> Lam</a:t>
            </a:r>
            <a:br>
              <a:rPr lang="en-US" altLang="en-US" sz="6000" b="1" dirty="0">
                <a:solidFill>
                  <a:srgbClr val="0070C0"/>
                </a:solidFill>
              </a:rPr>
            </a:b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</a:rPr>
              <a:t>en</a:t>
            </a:r>
            <a:r>
              <a:rPr lang="en-US" altLang="en-US" sz="6000" b="1" dirty="0">
                <a:solidFill>
                  <a:srgbClr val="0070C0"/>
                </a:solidFill>
              </a:rPr>
              <a:t> 1950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2772" y="3480734"/>
            <a:ext cx="9305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“Todo el arte es una tragedia.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2772" y="4664628"/>
            <a:ext cx="9305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Para mí, la pintura es un tormento”.</a:t>
            </a:r>
          </a:p>
        </p:txBody>
      </p:sp>
    </p:spTree>
    <p:extLst>
      <p:ext uri="{BB962C8B-B14F-4D97-AF65-F5344CB8AC3E}">
        <p14:creationId xmlns:p14="http://schemas.microsoft.com/office/powerpoint/2010/main" val="22626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trato del artista cubano Wilfredo Lam en 196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6" y="10583"/>
            <a:ext cx="4823818" cy="33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67" y="225579"/>
            <a:ext cx="4161896" cy="4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Photograph of Wifredo Lam in his studio in Havana in 1950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34" y="3706283"/>
            <a:ext cx="4749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83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6175" y="2609850"/>
            <a:ext cx="5810249" cy="1866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Fin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7232" y="6030105"/>
            <a:ext cx="7967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444444"/>
                </a:solidFill>
                <a:latin typeface="Open Sans" panose="020B0606030504020204" pitchFamily="34" charset="0"/>
              </a:rPr>
              <a:t>Some</a:t>
            </a:r>
            <a:r>
              <a:rPr lang="es-ES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444444"/>
                </a:solidFill>
                <a:latin typeface="Open Sans" panose="020B0606030504020204" pitchFamily="34" charset="0"/>
              </a:rPr>
              <a:t>text</a:t>
            </a:r>
            <a:r>
              <a:rPr lang="es-ES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444444"/>
                </a:solidFill>
                <a:latin typeface="Open Sans" panose="020B0606030504020204" pitchFamily="34" charset="0"/>
              </a:rPr>
              <a:t>adapted</a:t>
            </a:r>
            <a:r>
              <a:rPr lang="es-ES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s-ES" dirty="0" err="1">
                <a:solidFill>
                  <a:srgbClr val="444444"/>
                </a:solidFill>
                <a:latin typeface="Open Sans" panose="020B0606030504020204" pitchFamily="34" charset="0"/>
              </a:rPr>
              <a:t>from</a:t>
            </a:r>
            <a:r>
              <a:rPr lang="es-ES" dirty="0">
                <a:solidFill>
                  <a:srgbClr val="444444"/>
                </a:solidFill>
                <a:latin typeface="Open Sans" panose="020B0606030504020204" pitchFamily="34" charset="0"/>
              </a:rPr>
              <a:t>: Presentación del tema: "Wifredo Lam Joyce Li."</a:t>
            </a:r>
            <a:endParaRPr lang="es-E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1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12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La </a:t>
            </a:r>
            <a:r>
              <a:rPr lang="en-US" altLang="en-US" sz="6000" b="1" dirty="0" err="1">
                <a:solidFill>
                  <a:srgbClr val="0070C0"/>
                </a:solidFill>
              </a:rPr>
              <a:t>Santería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19212" y="1705018"/>
            <a:ext cx="9553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La Santería se origina en el Oeste de África.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9211" y="2455619"/>
            <a:ext cx="9553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Es la religión tradicional del pueblo Yoruba.  </a:t>
            </a:r>
          </a:p>
        </p:txBody>
      </p:sp>
      <p:pic>
        <p:nvPicPr>
          <p:cNvPr id="11266" name="Picture 2" descr="Image result for map of africa showing nigeria and ben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206221"/>
            <a:ext cx="3639969" cy="37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12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La </a:t>
            </a:r>
            <a:r>
              <a:rPr lang="en-US" altLang="en-US" sz="6000" b="1" dirty="0" err="1">
                <a:solidFill>
                  <a:srgbClr val="0070C0"/>
                </a:solidFill>
              </a:rPr>
              <a:t>Santería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234807" y="1503644"/>
            <a:ext cx="9553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Muchos Yoruba fueron traídos a la trata de esclavos para Cuba, Brasil, </a:t>
            </a:r>
            <a:r>
              <a:rPr lang="es-ES" altLang="en-US" sz="4000" dirty="0" err="1"/>
              <a:t>Haiti</a:t>
            </a:r>
            <a:r>
              <a:rPr lang="es-ES" altLang="en-US" sz="4000" dirty="0"/>
              <a:t> y Trinidad.</a:t>
            </a:r>
          </a:p>
        </p:txBody>
      </p:sp>
      <p:pic>
        <p:nvPicPr>
          <p:cNvPr id="12290" name="Picture 2" descr="Image result for the world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68" y="3618620"/>
            <a:ext cx="5900208" cy="30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699000" y="4717937"/>
            <a:ext cx="1083734" cy="3451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35287" y="5050367"/>
            <a:ext cx="641085" cy="2582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12"/>
            <a:ext cx="10515600" cy="1325563"/>
          </a:xfrm>
        </p:spPr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</a:rPr>
              <a:t>La </a:t>
            </a:r>
            <a:r>
              <a:rPr lang="en-US" altLang="en-US" sz="6000" b="1" dirty="0" err="1">
                <a:solidFill>
                  <a:srgbClr val="0070C0"/>
                </a:solidFill>
              </a:rPr>
              <a:t>Santería</a:t>
            </a:r>
            <a:r>
              <a:rPr lang="en-US" altLang="en-US" sz="6000" b="1" dirty="0">
                <a:solidFill>
                  <a:srgbClr val="0070C0"/>
                </a:solidFill>
              </a:rPr>
              <a:t> 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90600" y="2671279"/>
            <a:ext cx="109304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ES" dirty="0"/>
            </a:br>
            <a:r>
              <a:rPr lang="es-ES" sz="4000" dirty="0"/>
              <a:t>Wifredo Lam se interesó mucho por la Santería, </a:t>
            </a:r>
            <a:r>
              <a:rPr lang="es-ES" sz="4000" dirty="0">
                <a:solidFill>
                  <a:srgbClr val="212121"/>
                </a:solidFill>
              </a:rPr>
              <a:t>y llenó sus últimas pinturas con la imaginería y la energía de esta religión.</a:t>
            </a:r>
            <a:endParaRPr lang="en-GB" sz="4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90600" y="25325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1026" name="Picture 2" descr="Image result for Lam in his studio, Havana, Cuba, 1943, (The Jungl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72" y="-1"/>
            <a:ext cx="3252728" cy="23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Educación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00225" y="2210432"/>
            <a:ext cx="9553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Del 1918 al 1923: Wifredo Lam estudió arte en La Escuela de Bellas Artes en La Habana.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41" y="4685427"/>
            <a:ext cx="4740159" cy="217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altLang="en-US" sz="6000" b="1" dirty="0">
                <a:solidFill>
                  <a:srgbClr val="0070C0"/>
                </a:solidFill>
                <a:effectLst/>
              </a:rPr>
              <a:t>Su </a:t>
            </a:r>
            <a:r>
              <a:rPr lang="en-US" altLang="en-US" sz="6000" b="1" dirty="0" err="1">
                <a:solidFill>
                  <a:srgbClr val="0070C0"/>
                </a:solidFill>
                <a:effectLst/>
              </a:rPr>
              <a:t>Educación</a:t>
            </a:r>
            <a:endParaRPr lang="en-GB" sz="6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3801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14501" y="1690688"/>
            <a:ext cx="10086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4000" dirty="0"/>
              <a:t>En 1923 Wifredo Lam trasladó a Madrid donde </a:t>
            </a:r>
            <a:r>
              <a:rPr lang="es-ES" sz="4000" dirty="0"/>
              <a:t>fue alumno del pintor Fernando </a:t>
            </a:r>
            <a:r>
              <a:rPr lang="es-ES" sz="4000" dirty="0" err="1"/>
              <a:t>Alvarez</a:t>
            </a:r>
            <a:r>
              <a:rPr lang="es-ES" sz="4000" dirty="0"/>
              <a:t> de Sotomayor.</a:t>
            </a:r>
            <a:endParaRPr lang="es-ES" altLang="en-US" sz="4000" dirty="0"/>
          </a:p>
        </p:txBody>
      </p:sp>
      <p:pic>
        <p:nvPicPr>
          <p:cNvPr id="6" name="Picture 5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91" y="362968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3" y="0"/>
            <a:ext cx="160866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1050</Words>
  <Application>Microsoft Office PowerPoint</Application>
  <PresentationFormat>Widescreen</PresentationFormat>
  <Paragraphs>175</Paragraphs>
  <Slides>48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Open Sans</vt:lpstr>
      <vt:lpstr>Office Theme</vt:lpstr>
      <vt:lpstr>PowerPoint Presentation</vt:lpstr>
      <vt:lpstr>¿Quién fue?</vt:lpstr>
      <vt:lpstr>Lugar de nacimiento</vt:lpstr>
      <vt:lpstr>Origen de su familia</vt:lpstr>
      <vt:lpstr>La Santería </vt:lpstr>
      <vt:lpstr>La Santería </vt:lpstr>
      <vt:lpstr>La Santería </vt:lpstr>
      <vt:lpstr>Su Educación</vt:lpstr>
      <vt:lpstr>Su Educación</vt:lpstr>
      <vt:lpstr>Su Educación</vt:lpstr>
      <vt:lpstr>Su Educación</vt:lpstr>
      <vt:lpstr>Su Educación</vt:lpstr>
      <vt:lpstr>Su primera esposa</vt:lpstr>
      <vt:lpstr>Sus dos otras esposas</vt:lpstr>
      <vt:lpstr>La Guerra Civil</vt:lpstr>
      <vt:lpstr>La Guerra Civil</vt:lpstr>
      <vt:lpstr>Su estilo artístico</vt:lpstr>
      <vt:lpstr>El surrealismo</vt:lpstr>
      <vt:lpstr>Su estilo artístico</vt:lpstr>
      <vt:lpstr>El impresionismo </vt:lpstr>
      <vt:lpstr>El cubismo </vt:lpstr>
      <vt:lpstr>Su vida en Paris</vt:lpstr>
      <vt:lpstr>Su vida en Paris</vt:lpstr>
      <vt:lpstr>Regreso a Cuba</vt:lpstr>
      <vt:lpstr>Regreso a Cuba</vt:lpstr>
      <vt:lpstr>Regreso a Cuba</vt:lpstr>
      <vt:lpstr>Su estilo africano-cubismo</vt:lpstr>
      <vt:lpstr>PowerPoint Presentation</vt:lpstr>
      <vt:lpstr>Otras obras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Obra más famosa</vt:lpstr>
      <vt:lpstr>PowerPoint Presentation</vt:lpstr>
      <vt:lpstr>Regreso a Europa</vt:lpstr>
      <vt:lpstr>PowerPoint Presentation</vt:lpstr>
      <vt:lpstr>Lugar de muerte</vt:lpstr>
      <vt:lpstr>Reconocimiento internacional</vt:lpstr>
      <vt:lpstr>Exposiciones recientes </vt:lpstr>
      <vt:lpstr>Exposiciones recientes </vt:lpstr>
      <vt:lpstr>Exposiciones recientes </vt:lpstr>
      <vt:lpstr>Exposiciones recientes </vt:lpstr>
      <vt:lpstr>Citas de Wifredo Lam  en 1950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Walker</dc:creator>
  <cp:lastModifiedBy>Wendy Walker</cp:lastModifiedBy>
  <cp:revision>113</cp:revision>
  <dcterms:created xsi:type="dcterms:W3CDTF">2017-05-05T13:42:27Z</dcterms:created>
  <dcterms:modified xsi:type="dcterms:W3CDTF">2021-04-25T07:31:29Z</dcterms:modified>
</cp:coreProperties>
</file>