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D195E3-3913-03DD-3418-90B788EEE7DB}" v="10" dt="2021-02-19T15:11:17.842"/>
    <p1510:client id="{574D193E-3BA6-1236-EBC4-67A93684531B}" v="199" dt="2021-02-11T12:53:01.710"/>
    <p1510:client id="{647B1187-B9A6-2B5E-D0CB-FAF9EDB652EF}" v="2" dt="2021-02-11T14:36:45.104"/>
    <p1510:client id="{A5853EBE-4092-400F-BA14-C346828CE5B1}" v="78" dt="2021-02-11T12:10:05.307"/>
    <p1510:client id="{D341AD5B-3334-2012-8672-CA5F945C6E82}" v="147" dt="2021-02-11T11:53:16.780"/>
    <p1510:client id="{E7511520-2A1F-B147-EAFF-998FBDF5C3D9}" v="1" dt="2021-02-11T12:54:01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82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58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5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11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39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69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51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88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FFFF00"/>
            </a:gs>
            <a:gs pos="2000">
              <a:srgbClr val="FF0000"/>
            </a:gs>
            <a:gs pos="68000">
              <a:srgbClr val="FFFF00"/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75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94443" y="331063"/>
            <a:ext cx="2541338" cy="1077218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Spanish 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ea typeface="Tahoma"/>
                <a:cs typeface="Tahoma"/>
              </a:rPr>
              <a:t>Year 3 Unit 3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138912" y="222893"/>
            <a:ext cx="3618219" cy="483209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r>
              <a:rPr lang="es-ES" sz="1400" b="1" u="sng" dirty="0">
                <a:ea typeface="+mn-lt"/>
                <a:cs typeface="+mn-lt"/>
              </a:rPr>
              <a:t>VERBS:</a:t>
            </a:r>
            <a:endParaRPr lang="es-ES" sz="1400" i="1" u="sng" dirty="0">
              <a:ea typeface="+mn-lt"/>
              <a:cs typeface="+mn-lt"/>
            </a:endParaRPr>
          </a:p>
          <a:p>
            <a:endParaRPr lang="es-ES" sz="1400" i="1" dirty="0">
              <a:ea typeface="+mn-lt"/>
              <a:cs typeface="+mn-lt"/>
            </a:endParaRPr>
          </a:p>
          <a:p>
            <a:r>
              <a:rPr lang="es-ES" sz="1400" i="1" dirty="0">
                <a:ea typeface="+mn-lt"/>
                <a:cs typeface="+mn-lt"/>
              </a:rPr>
              <a:t>¿Qué haces? </a:t>
            </a:r>
            <a:r>
              <a:rPr lang="es-ES" sz="1400" dirty="0">
                <a:ea typeface="+mn-lt"/>
                <a:cs typeface="+mn-lt"/>
              </a:rPr>
              <a:t>– </a:t>
            </a:r>
            <a:r>
              <a:rPr lang="es-ES" sz="1400" dirty="0" err="1">
                <a:ea typeface="+mn-lt"/>
                <a:cs typeface="+mn-lt"/>
              </a:rPr>
              <a:t>what</a:t>
            </a:r>
            <a:r>
              <a:rPr lang="es-ES" sz="1400" dirty="0">
                <a:ea typeface="+mn-lt"/>
                <a:cs typeface="+mn-lt"/>
              </a:rPr>
              <a:t> do </a:t>
            </a:r>
            <a:r>
              <a:rPr lang="es-ES" sz="1400" dirty="0" err="1">
                <a:ea typeface="+mn-lt"/>
                <a:cs typeface="+mn-lt"/>
              </a:rPr>
              <a:t>you</a:t>
            </a:r>
            <a:r>
              <a:rPr lang="es-ES" sz="1400" dirty="0">
                <a:ea typeface="+mn-lt"/>
                <a:cs typeface="+mn-lt"/>
              </a:rPr>
              <a:t> do/</a:t>
            </a:r>
            <a:r>
              <a:rPr lang="es-ES" sz="1400" dirty="0" err="1">
                <a:ea typeface="+mn-lt"/>
                <a:cs typeface="+mn-lt"/>
              </a:rPr>
              <a:t>what</a:t>
            </a:r>
            <a:r>
              <a:rPr lang="es-ES" sz="1400" dirty="0">
                <a:ea typeface="+mn-lt"/>
                <a:cs typeface="+mn-lt"/>
              </a:rPr>
              <a:t> are </a:t>
            </a:r>
            <a:r>
              <a:rPr lang="es-ES" sz="1400" dirty="0" err="1">
                <a:ea typeface="+mn-lt"/>
                <a:cs typeface="+mn-lt"/>
              </a:rPr>
              <a:t>you</a:t>
            </a:r>
            <a:r>
              <a:rPr lang="es-ES" sz="1400" dirty="0">
                <a:ea typeface="+mn-lt"/>
                <a:cs typeface="+mn-lt"/>
              </a:rPr>
              <a:t> </a:t>
            </a:r>
            <a:r>
              <a:rPr lang="es-ES" sz="1400" dirty="0" err="1">
                <a:ea typeface="+mn-lt"/>
                <a:cs typeface="+mn-lt"/>
              </a:rPr>
              <a:t>doing</a:t>
            </a:r>
            <a:r>
              <a:rPr lang="es-ES" sz="1400" dirty="0">
                <a:ea typeface="+mn-lt"/>
                <a:cs typeface="+mn-lt"/>
              </a:rPr>
              <a:t>? </a:t>
            </a:r>
            <a:endParaRPr lang="en-US" sz="1400">
              <a:ea typeface="+mn-lt"/>
              <a:cs typeface="+mn-lt"/>
            </a:endParaRPr>
          </a:p>
          <a:p>
            <a:r>
              <a:rPr lang="es-ES" sz="1400" i="1" dirty="0">
                <a:ea typeface="+mn-lt"/>
                <a:cs typeface="+mn-lt"/>
              </a:rPr>
              <a:t>Cantar – canto </a:t>
            </a:r>
            <a:r>
              <a:rPr lang="es-ES" sz="1400" dirty="0">
                <a:ea typeface="+mn-lt"/>
                <a:cs typeface="+mn-lt"/>
              </a:rPr>
              <a:t>– I </a:t>
            </a:r>
            <a:r>
              <a:rPr lang="es-ES" sz="1400" dirty="0" err="1">
                <a:ea typeface="+mn-lt"/>
                <a:cs typeface="+mn-lt"/>
              </a:rPr>
              <a:t>sing</a:t>
            </a:r>
            <a:r>
              <a:rPr lang="es-ES" sz="1400" dirty="0">
                <a:ea typeface="+mn-lt"/>
                <a:cs typeface="+mn-lt"/>
              </a:rPr>
              <a:t>/am </a:t>
            </a:r>
            <a:r>
              <a:rPr lang="es-ES" sz="1400" dirty="0" err="1">
                <a:ea typeface="+mn-lt"/>
                <a:cs typeface="+mn-lt"/>
              </a:rPr>
              <a:t>singing</a:t>
            </a:r>
            <a:r>
              <a:rPr lang="es-ES" sz="1400" dirty="0">
                <a:ea typeface="+mn-lt"/>
                <a:cs typeface="+mn-lt"/>
              </a:rPr>
              <a:t> </a:t>
            </a:r>
            <a:endParaRPr lang="en-US" sz="1400">
              <a:ea typeface="+mn-lt"/>
              <a:cs typeface="+mn-lt"/>
            </a:endParaRPr>
          </a:p>
          <a:p>
            <a:r>
              <a:rPr lang="es-ES" sz="1400" i="1" dirty="0">
                <a:ea typeface="+mn-lt"/>
                <a:cs typeface="+mn-lt"/>
              </a:rPr>
              <a:t>Tocar – *toco </a:t>
            </a:r>
            <a:r>
              <a:rPr lang="es-ES" sz="1400" dirty="0">
                <a:ea typeface="+mn-lt"/>
                <a:cs typeface="+mn-lt"/>
              </a:rPr>
              <a:t>(a musical </a:t>
            </a:r>
            <a:r>
              <a:rPr lang="es-ES" sz="1400" dirty="0" err="1">
                <a:ea typeface="+mn-lt"/>
                <a:cs typeface="+mn-lt"/>
              </a:rPr>
              <a:t>instrument</a:t>
            </a:r>
            <a:r>
              <a:rPr lang="es-ES" sz="1400" dirty="0">
                <a:ea typeface="+mn-lt"/>
                <a:cs typeface="+mn-lt"/>
              </a:rPr>
              <a:t> </a:t>
            </a:r>
            <a:r>
              <a:rPr lang="es-ES" sz="1400" dirty="0" err="1">
                <a:ea typeface="+mn-lt"/>
                <a:cs typeface="+mn-lt"/>
              </a:rPr>
              <a:t>only</a:t>
            </a:r>
            <a:r>
              <a:rPr lang="es-ES" sz="1400" dirty="0">
                <a:ea typeface="+mn-lt"/>
                <a:cs typeface="+mn-lt"/>
              </a:rPr>
              <a:t>) – </a:t>
            </a:r>
            <a:endParaRPr lang="en-US" sz="1400">
              <a:ea typeface="+mn-lt"/>
              <a:cs typeface="+mn-lt"/>
            </a:endParaRPr>
          </a:p>
          <a:p>
            <a:r>
              <a:rPr lang="es-ES" sz="1400" dirty="0">
                <a:ea typeface="+mn-lt"/>
                <a:cs typeface="+mn-lt"/>
              </a:rPr>
              <a:t>I </a:t>
            </a:r>
            <a:r>
              <a:rPr lang="es-ES" sz="1400" dirty="0" err="1">
                <a:ea typeface="+mn-lt"/>
                <a:cs typeface="+mn-lt"/>
              </a:rPr>
              <a:t>play</a:t>
            </a:r>
            <a:r>
              <a:rPr lang="es-ES" sz="1400" dirty="0">
                <a:ea typeface="+mn-lt"/>
                <a:cs typeface="+mn-lt"/>
              </a:rPr>
              <a:t>/am </a:t>
            </a:r>
            <a:r>
              <a:rPr lang="es-ES" sz="1400" dirty="0" err="1">
                <a:ea typeface="+mn-lt"/>
                <a:cs typeface="+mn-lt"/>
              </a:rPr>
              <a:t>playing</a:t>
            </a:r>
            <a:r>
              <a:rPr lang="es-ES" sz="1400" dirty="0">
                <a:ea typeface="+mn-lt"/>
                <a:cs typeface="+mn-lt"/>
              </a:rPr>
              <a:t> </a:t>
            </a:r>
            <a:endParaRPr lang="en-US" sz="1400">
              <a:ea typeface="+mn-lt"/>
              <a:cs typeface="+mn-lt"/>
            </a:endParaRPr>
          </a:p>
          <a:p>
            <a:r>
              <a:rPr lang="es-ES" sz="1400" i="1" dirty="0">
                <a:ea typeface="+mn-lt"/>
                <a:cs typeface="+mn-lt"/>
              </a:rPr>
              <a:t>Bailar – bailo</a:t>
            </a:r>
            <a:r>
              <a:rPr lang="es-ES" sz="1400" dirty="0">
                <a:ea typeface="+mn-lt"/>
                <a:cs typeface="+mn-lt"/>
              </a:rPr>
              <a:t> – I dance/am </a:t>
            </a:r>
            <a:r>
              <a:rPr lang="es-ES" sz="1400" dirty="0" err="1">
                <a:ea typeface="+mn-lt"/>
                <a:cs typeface="+mn-lt"/>
              </a:rPr>
              <a:t>dancing</a:t>
            </a:r>
            <a:r>
              <a:rPr lang="es-ES" sz="1400" dirty="0">
                <a:ea typeface="+mn-lt"/>
                <a:cs typeface="+mn-lt"/>
              </a:rPr>
              <a:t> </a:t>
            </a:r>
            <a:endParaRPr lang="en-US" sz="1400">
              <a:ea typeface="+mn-lt"/>
              <a:cs typeface="+mn-lt"/>
            </a:endParaRPr>
          </a:p>
          <a:p>
            <a:r>
              <a:rPr lang="es-ES" sz="1400" i="1" dirty="0">
                <a:ea typeface="+mn-lt"/>
                <a:cs typeface="+mn-lt"/>
              </a:rPr>
              <a:t>Nadar – nado</a:t>
            </a:r>
            <a:r>
              <a:rPr lang="es-ES" sz="1400" dirty="0">
                <a:ea typeface="+mn-lt"/>
                <a:cs typeface="+mn-lt"/>
              </a:rPr>
              <a:t> – I </a:t>
            </a:r>
            <a:r>
              <a:rPr lang="es-ES" sz="1400" dirty="0" err="1">
                <a:ea typeface="+mn-lt"/>
                <a:cs typeface="+mn-lt"/>
              </a:rPr>
              <a:t>swim</a:t>
            </a:r>
            <a:r>
              <a:rPr lang="es-ES" sz="1400" dirty="0">
                <a:ea typeface="+mn-lt"/>
                <a:cs typeface="+mn-lt"/>
              </a:rPr>
              <a:t>/am </a:t>
            </a:r>
            <a:r>
              <a:rPr lang="es-ES" sz="1400" dirty="0" err="1">
                <a:ea typeface="+mn-lt"/>
                <a:cs typeface="+mn-lt"/>
              </a:rPr>
              <a:t>swimming</a:t>
            </a:r>
            <a:r>
              <a:rPr lang="es-ES" sz="1400" dirty="0">
                <a:ea typeface="+mn-lt"/>
                <a:cs typeface="+mn-lt"/>
              </a:rPr>
              <a:t> </a:t>
            </a:r>
            <a:endParaRPr lang="en-US" sz="1400">
              <a:ea typeface="+mn-lt"/>
              <a:cs typeface="+mn-lt"/>
            </a:endParaRPr>
          </a:p>
          <a:p>
            <a:r>
              <a:rPr lang="es-ES" sz="1400" i="1" dirty="0">
                <a:ea typeface="+mn-lt"/>
                <a:cs typeface="+mn-lt"/>
              </a:rPr>
              <a:t>Saltar – salto</a:t>
            </a:r>
            <a:r>
              <a:rPr lang="es-ES" sz="1400" dirty="0">
                <a:ea typeface="+mn-lt"/>
                <a:cs typeface="+mn-lt"/>
              </a:rPr>
              <a:t> – I </a:t>
            </a:r>
            <a:r>
              <a:rPr lang="es-ES" sz="1400" dirty="0" err="1">
                <a:ea typeface="+mn-lt"/>
                <a:cs typeface="+mn-lt"/>
              </a:rPr>
              <a:t>jump</a:t>
            </a:r>
            <a:r>
              <a:rPr lang="es-ES" sz="1400" dirty="0">
                <a:ea typeface="+mn-lt"/>
                <a:cs typeface="+mn-lt"/>
              </a:rPr>
              <a:t>/am jumping </a:t>
            </a:r>
            <a:endParaRPr lang="en-US" sz="1400">
              <a:ea typeface="+mn-lt"/>
              <a:cs typeface="+mn-lt"/>
            </a:endParaRPr>
          </a:p>
          <a:p>
            <a:r>
              <a:rPr lang="es-ES" sz="1400" i="1" dirty="0">
                <a:ea typeface="+mn-lt"/>
                <a:cs typeface="+mn-lt"/>
              </a:rPr>
              <a:t>Hablar – hablo</a:t>
            </a:r>
            <a:r>
              <a:rPr lang="es-ES" sz="1400" dirty="0">
                <a:ea typeface="+mn-lt"/>
                <a:cs typeface="+mn-lt"/>
              </a:rPr>
              <a:t> – I </a:t>
            </a:r>
            <a:r>
              <a:rPr lang="es-ES" sz="1400" dirty="0" err="1">
                <a:ea typeface="+mn-lt"/>
                <a:cs typeface="+mn-lt"/>
              </a:rPr>
              <a:t>speak</a:t>
            </a:r>
            <a:r>
              <a:rPr lang="es-ES" sz="1400" dirty="0">
                <a:ea typeface="+mn-lt"/>
                <a:cs typeface="+mn-lt"/>
              </a:rPr>
              <a:t>/am </a:t>
            </a:r>
            <a:r>
              <a:rPr lang="es-ES" sz="1400" dirty="0" err="1">
                <a:ea typeface="+mn-lt"/>
                <a:cs typeface="+mn-lt"/>
              </a:rPr>
              <a:t>speaking</a:t>
            </a:r>
            <a:r>
              <a:rPr lang="es-ES" sz="1400" dirty="0">
                <a:ea typeface="+mn-lt"/>
                <a:cs typeface="+mn-lt"/>
              </a:rPr>
              <a:t> </a:t>
            </a:r>
            <a:endParaRPr lang="en-US" sz="1400">
              <a:ea typeface="+mn-lt"/>
              <a:cs typeface="+mn-lt"/>
            </a:endParaRPr>
          </a:p>
          <a:p>
            <a:r>
              <a:rPr lang="es-ES" sz="1400" i="1">
                <a:ea typeface="+mn-lt"/>
                <a:cs typeface="+mn-lt"/>
              </a:rPr>
              <a:t>Escuchar </a:t>
            </a:r>
            <a:r>
              <a:rPr lang="es-ES" sz="1400" i="1" dirty="0">
                <a:ea typeface="+mn-lt"/>
                <a:cs typeface="+mn-lt"/>
              </a:rPr>
              <a:t>– escucho</a:t>
            </a:r>
            <a:r>
              <a:rPr lang="es-ES" sz="1400" dirty="0">
                <a:ea typeface="+mn-lt"/>
                <a:cs typeface="+mn-lt"/>
              </a:rPr>
              <a:t> – I listen </a:t>
            </a:r>
            <a:r>
              <a:rPr lang="es-ES" sz="1400" dirty="0" err="1">
                <a:ea typeface="+mn-lt"/>
                <a:cs typeface="+mn-lt"/>
              </a:rPr>
              <a:t>to</a:t>
            </a:r>
            <a:r>
              <a:rPr lang="es-ES" sz="1400" dirty="0">
                <a:ea typeface="+mn-lt"/>
                <a:cs typeface="+mn-lt"/>
              </a:rPr>
              <a:t>/am </a:t>
            </a:r>
            <a:r>
              <a:rPr lang="es-ES" sz="1400" dirty="0" err="1">
                <a:ea typeface="+mn-lt"/>
                <a:cs typeface="+mn-lt"/>
              </a:rPr>
              <a:t>listening</a:t>
            </a:r>
            <a:r>
              <a:rPr lang="es-ES" sz="1400" dirty="0">
                <a:ea typeface="+mn-lt"/>
                <a:cs typeface="+mn-lt"/>
              </a:rPr>
              <a:t> </a:t>
            </a:r>
            <a:r>
              <a:rPr lang="es-ES" sz="1400" dirty="0" err="1">
                <a:ea typeface="+mn-lt"/>
                <a:cs typeface="+mn-lt"/>
              </a:rPr>
              <a:t>to</a:t>
            </a:r>
            <a:r>
              <a:rPr lang="es-ES" sz="1400" dirty="0">
                <a:ea typeface="+mn-lt"/>
                <a:cs typeface="+mn-lt"/>
              </a:rPr>
              <a:t> </a:t>
            </a:r>
            <a:endParaRPr lang="en-US" sz="1400">
              <a:ea typeface="+mn-lt"/>
              <a:cs typeface="+mn-lt"/>
            </a:endParaRPr>
          </a:p>
          <a:p>
            <a:r>
              <a:rPr lang="es-ES" sz="1400" i="1" dirty="0">
                <a:ea typeface="+mn-lt"/>
                <a:cs typeface="+mn-lt"/>
              </a:rPr>
              <a:t>Mirar – miro</a:t>
            </a:r>
            <a:r>
              <a:rPr lang="es-ES" sz="1400" dirty="0">
                <a:ea typeface="+mn-lt"/>
                <a:cs typeface="+mn-lt"/>
              </a:rPr>
              <a:t> – I look at </a:t>
            </a:r>
            <a:r>
              <a:rPr lang="es-ES" sz="1400" err="1">
                <a:ea typeface="+mn-lt"/>
                <a:cs typeface="+mn-lt"/>
              </a:rPr>
              <a:t>or</a:t>
            </a:r>
            <a:r>
              <a:rPr lang="es-ES" sz="1400" dirty="0">
                <a:ea typeface="+mn-lt"/>
                <a:cs typeface="+mn-lt"/>
              </a:rPr>
              <a:t> </a:t>
            </a:r>
            <a:r>
              <a:rPr lang="es-ES" sz="1400" err="1">
                <a:ea typeface="+mn-lt"/>
                <a:cs typeface="+mn-lt"/>
              </a:rPr>
              <a:t>watch</a:t>
            </a:r>
            <a:r>
              <a:rPr lang="es-ES" sz="1400" dirty="0">
                <a:ea typeface="+mn-lt"/>
                <a:cs typeface="+mn-lt"/>
              </a:rPr>
              <a:t>/am </a:t>
            </a:r>
            <a:r>
              <a:rPr lang="es-ES" sz="1400" err="1">
                <a:ea typeface="+mn-lt"/>
                <a:cs typeface="+mn-lt"/>
              </a:rPr>
              <a:t>looking</a:t>
            </a:r>
            <a:r>
              <a:rPr lang="es-ES" sz="1400" dirty="0">
                <a:ea typeface="+mn-lt"/>
                <a:cs typeface="+mn-lt"/>
              </a:rPr>
              <a:t> at </a:t>
            </a:r>
            <a:r>
              <a:rPr lang="es-ES" sz="1400" err="1">
                <a:ea typeface="+mn-lt"/>
                <a:cs typeface="+mn-lt"/>
              </a:rPr>
              <a:t>or</a:t>
            </a:r>
            <a:r>
              <a:rPr lang="es-ES" sz="1400" dirty="0">
                <a:ea typeface="+mn-lt"/>
                <a:cs typeface="+mn-lt"/>
              </a:rPr>
              <a:t> </a:t>
            </a:r>
            <a:r>
              <a:rPr lang="es-ES" sz="1400" err="1">
                <a:ea typeface="+mn-lt"/>
                <a:cs typeface="+mn-lt"/>
              </a:rPr>
              <a:t>watching</a:t>
            </a:r>
            <a:r>
              <a:rPr lang="es-ES" sz="1400" dirty="0">
                <a:ea typeface="+mn-lt"/>
                <a:cs typeface="+mn-lt"/>
              </a:rPr>
              <a:t> </a:t>
            </a:r>
            <a:endParaRPr lang="en-US" sz="1400">
              <a:ea typeface="+mn-lt"/>
              <a:cs typeface="+mn-lt"/>
            </a:endParaRPr>
          </a:p>
          <a:p>
            <a:r>
              <a:rPr lang="es-ES" sz="1400" i="1" dirty="0">
                <a:ea typeface="+mn-lt"/>
                <a:cs typeface="+mn-lt"/>
              </a:rPr>
              <a:t>Caminar – **camino</a:t>
            </a:r>
            <a:r>
              <a:rPr lang="es-ES" sz="1400" dirty="0">
                <a:ea typeface="+mn-lt"/>
                <a:cs typeface="+mn-lt"/>
              </a:rPr>
              <a:t> – I </a:t>
            </a:r>
            <a:r>
              <a:rPr lang="es-ES" sz="1400" err="1">
                <a:ea typeface="+mn-lt"/>
                <a:cs typeface="+mn-lt"/>
              </a:rPr>
              <a:t>walk</a:t>
            </a:r>
            <a:r>
              <a:rPr lang="es-ES" sz="1400" dirty="0">
                <a:ea typeface="+mn-lt"/>
                <a:cs typeface="+mn-lt"/>
              </a:rPr>
              <a:t>/am </a:t>
            </a:r>
            <a:r>
              <a:rPr lang="es-ES" sz="1400" err="1">
                <a:ea typeface="+mn-lt"/>
                <a:cs typeface="+mn-lt"/>
              </a:rPr>
              <a:t>walking</a:t>
            </a:r>
            <a:endParaRPr lang="en-US" sz="1400">
              <a:ea typeface="+mn-lt"/>
              <a:cs typeface="+mn-lt"/>
            </a:endParaRPr>
          </a:p>
          <a:p>
            <a:endParaRPr lang="es-ES" sz="1400" dirty="0">
              <a:ea typeface="+mn-lt"/>
              <a:cs typeface="+mn-lt"/>
            </a:endParaRPr>
          </a:p>
          <a:p>
            <a:r>
              <a:rPr lang="es-ES" sz="1400" i="1" dirty="0">
                <a:ea typeface="+mn-lt"/>
                <a:cs typeface="+mn-lt"/>
              </a:rPr>
              <a:t>*toco </a:t>
            </a:r>
            <a:r>
              <a:rPr lang="es-ES" sz="1400" err="1">
                <a:ea typeface="+mn-lt"/>
                <a:cs typeface="+mn-lt"/>
              </a:rPr>
              <a:t>is</a:t>
            </a:r>
            <a:r>
              <a:rPr lang="es-ES" sz="1400" dirty="0">
                <a:ea typeface="+mn-lt"/>
                <a:cs typeface="+mn-lt"/>
              </a:rPr>
              <a:t> </a:t>
            </a:r>
            <a:r>
              <a:rPr lang="es-ES" sz="1400" err="1">
                <a:ea typeface="+mn-lt"/>
                <a:cs typeface="+mn-lt"/>
              </a:rPr>
              <a:t>only</a:t>
            </a:r>
            <a:r>
              <a:rPr lang="es-ES" sz="1400" dirty="0">
                <a:ea typeface="+mn-lt"/>
                <a:cs typeface="+mn-lt"/>
              </a:rPr>
              <a:t> </a:t>
            </a:r>
            <a:r>
              <a:rPr lang="es-ES" sz="1400" err="1">
                <a:ea typeface="+mn-lt"/>
                <a:cs typeface="+mn-lt"/>
              </a:rPr>
              <a:t>used</a:t>
            </a:r>
            <a:r>
              <a:rPr lang="es-ES" sz="1400" dirty="0">
                <a:ea typeface="+mn-lt"/>
                <a:cs typeface="+mn-lt"/>
              </a:rPr>
              <a:t> </a:t>
            </a:r>
            <a:r>
              <a:rPr lang="es-ES" sz="1400" err="1">
                <a:ea typeface="+mn-lt"/>
                <a:cs typeface="+mn-lt"/>
              </a:rPr>
              <a:t>for</a:t>
            </a:r>
            <a:r>
              <a:rPr lang="es-ES" sz="1400" dirty="0">
                <a:ea typeface="+mn-lt"/>
                <a:cs typeface="+mn-lt"/>
              </a:rPr>
              <a:t> musical </a:t>
            </a:r>
            <a:r>
              <a:rPr lang="es-ES" sz="1400" err="1">
                <a:ea typeface="+mn-lt"/>
                <a:cs typeface="+mn-lt"/>
              </a:rPr>
              <a:t>instruments</a:t>
            </a:r>
            <a:r>
              <a:rPr lang="es-ES" sz="1400" dirty="0">
                <a:ea typeface="+mn-lt"/>
                <a:cs typeface="+mn-lt"/>
              </a:rPr>
              <a:t> and </a:t>
            </a:r>
            <a:r>
              <a:rPr lang="es-ES" sz="1400" err="1">
                <a:ea typeface="+mn-lt"/>
                <a:cs typeface="+mn-lt"/>
              </a:rPr>
              <a:t>also</a:t>
            </a:r>
            <a:r>
              <a:rPr lang="es-ES" sz="1400" dirty="0">
                <a:ea typeface="+mn-lt"/>
                <a:cs typeface="+mn-lt"/>
              </a:rPr>
              <a:t> </a:t>
            </a:r>
            <a:r>
              <a:rPr lang="es-ES" sz="1400" err="1">
                <a:ea typeface="+mn-lt"/>
                <a:cs typeface="+mn-lt"/>
              </a:rPr>
              <a:t>means</a:t>
            </a:r>
            <a:r>
              <a:rPr lang="es-ES" sz="1400" dirty="0">
                <a:ea typeface="+mn-lt"/>
                <a:cs typeface="+mn-lt"/>
              </a:rPr>
              <a:t> ‘I </a:t>
            </a:r>
            <a:r>
              <a:rPr lang="es-ES" sz="1400" err="1">
                <a:ea typeface="+mn-lt"/>
                <a:cs typeface="+mn-lt"/>
              </a:rPr>
              <a:t>touch</a:t>
            </a:r>
            <a:r>
              <a:rPr lang="es-ES" sz="1400" dirty="0">
                <a:ea typeface="+mn-lt"/>
                <a:cs typeface="+mn-lt"/>
              </a:rPr>
              <a:t>/am </a:t>
            </a:r>
            <a:r>
              <a:rPr lang="es-ES" sz="1400" err="1">
                <a:ea typeface="+mn-lt"/>
                <a:cs typeface="+mn-lt"/>
              </a:rPr>
              <a:t>touching</a:t>
            </a:r>
            <a:r>
              <a:rPr lang="es-ES" sz="1400" dirty="0">
                <a:ea typeface="+mn-lt"/>
                <a:cs typeface="+mn-lt"/>
              </a:rPr>
              <a:t>.’</a:t>
            </a:r>
            <a:endParaRPr lang="en-US" sz="1400">
              <a:ea typeface="+mn-lt"/>
              <a:cs typeface="+mn-lt"/>
            </a:endParaRPr>
          </a:p>
          <a:p>
            <a:endParaRPr lang="es-ES" sz="1400" dirty="0">
              <a:ea typeface="+mn-lt"/>
              <a:cs typeface="+mn-lt"/>
            </a:endParaRPr>
          </a:p>
          <a:p>
            <a:r>
              <a:rPr lang="es-ES" sz="1400" i="1" dirty="0">
                <a:ea typeface="+mn-lt"/>
                <a:cs typeface="+mn-lt"/>
              </a:rPr>
              <a:t>**camino </a:t>
            </a:r>
            <a:r>
              <a:rPr lang="es-ES" sz="1400" err="1">
                <a:ea typeface="+mn-lt"/>
                <a:cs typeface="+mn-lt"/>
              </a:rPr>
              <a:t>is</a:t>
            </a:r>
            <a:r>
              <a:rPr lang="es-ES" sz="1400" dirty="0">
                <a:ea typeface="+mn-lt"/>
                <a:cs typeface="+mn-lt"/>
              </a:rPr>
              <a:t> ‘I </a:t>
            </a:r>
            <a:r>
              <a:rPr lang="es-ES" sz="1400" err="1">
                <a:ea typeface="+mn-lt"/>
                <a:cs typeface="+mn-lt"/>
              </a:rPr>
              <a:t>walk</a:t>
            </a:r>
            <a:r>
              <a:rPr lang="es-ES" sz="1400" dirty="0">
                <a:ea typeface="+mn-lt"/>
                <a:cs typeface="+mn-lt"/>
              </a:rPr>
              <a:t>/am </a:t>
            </a:r>
            <a:r>
              <a:rPr lang="es-ES" sz="1400" err="1">
                <a:ea typeface="+mn-lt"/>
                <a:cs typeface="+mn-lt"/>
              </a:rPr>
              <a:t>walking</a:t>
            </a:r>
            <a:r>
              <a:rPr lang="es-ES" sz="1400" dirty="0">
                <a:ea typeface="+mn-lt"/>
                <a:cs typeface="+mn-lt"/>
              </a:rPr>
              <a:t>’, </a:t>
            </a:r>
            <a:r>
              <a:rPr lang="es-ES" sz="1400" err="1">
                <a:ea typeface="+mn-lt"/>
                <a:cs typeface="+mn-lt"/>
              </a:rPr>
              <a:t>but</a:t>
            </a:r>
            <a:r>
              <a:rPr lang="es-ES" sz="1400" dirty="0">
                <a:ea typeface="+mn-lt"/>
                <a:cs typeface="+mn-lt"/>
              </a:rPr>
              <a:t> </a:t>
            </a:r>
            <a:r>
              <a:rPr lang="es-ES" sz="1400" err="1">
                <a:ea typeface="+mn-lt"/>
                <a:cs typeface="+mn-lt"/>
              </a:rPr>
              <a:t>not</a:t>
            </a:r>
            <a:r>
              <a:rPr lang="es-ES" sz="1400" dirty="0">
                <a:ea typeface="+mn-lt"/>
                <a:cs typeface="+mn-lt"/>
              </a:rPr>
              <a:t> in </a:t>
            </a:r>
            <a:r>
              <a:rPr lang="es-ES" sz="1400" err="1">
                <a:ea typeface="+mn-lt"/>
                <a:cs typeface="+mn-lt"/>
              </a:rPr>
              <a:t>the</a:t>
            </a:r>
            <a:r>
              <a:rPr lang="es-ES" sz="1400" dirty="0">
                <a:ea typeface="+mn-lt"/>
                <a:cs typeface="+mn-lt"/>
              </a:rPr>
              <a:t> </a:t>
            </a:r>
            <a:r>
              <a:rPr lang="es-ES" sz="1400" err="1">
                <a:ea typeface="+mn-lt"/>
                <a:cs typeface="+mn-lt"/>
              </a:rPr>
              <a:t>sense</a:t>
            </a:r>
            <a:r>
              <a:rPr lang="es-ES" sz="1400" dirty="0">
                <a:ea typeface="+mn-lt"/>
                <a:cs typeface="+mn-lt"/>
              </a:rPr>
              <a:t> </a:t>
            </a:r>
            <a:r>
              <a:rPr lang="es-ES" sz="1400" err="1">
                <a:ea typeface="+mn-lt"/>
                <a:cs typeface="+mn-lt"/>
              </a:rPr>
              <a:t>of</a:t>
            </a:r>
            <a:r>
              <a:rPr lang="es-ES" sz="1400" dirty="0">
                <a:ea typeface="+mn-lt"/>
                <a:cs typeface="+mn-lt"/>
              </a:rPr>
              <a:t> ‘I </a:t>
            </a:r>
            <a:r>
              <a:rPr lang="es-ES" sz="1400" err="1">
                <a:ea typeface="+mn-lt"/>
                <a:cs typeface="+mn-lt"/>
              </a:rPr>
              <a:t>go</a:t>
            </a:r>
            <a:r>
              <a:rPr lang="es-ES" sz="1400" dirty="0">
                <a:ea typeface="+mn-lt"/>
                <a:cs typeface="+mn-lt"/>
              </a:rPr>
              <a:t> </a:t>
            </a:r>
            <a:r>
              <a:rPr lang="es-ES" sz="1400" err="1">
                <a:ea typeface="+mn-lt"/>
                <a:cs typeface="+mn-lt"/>
              </a:rPr>
              <a:t>for</a:t>
            </a:r>
            <a:r>
              <a:rPr lang="es-ES" sz="1400" dirty="0">
                <a:ea typeface="+mn-lt"/>
                <a:cs typeface="+mn-lt"/>
              </a:rPr>
              <a:t> a </a:t>
            </a:r>
            <a:r>
              <a:rPr lang="es-ES" sz="1400" err="1">
                <a:ea typeface="+mn-lt"/>
                <a:cs typeface="+mn-lt"/>
              </a:rPr>
              <a:t>walk</a:t>
            </a:r>
            <a:r>
              <a:rPr lang="es-ES" sz="1400" dirty="0">
                <a:ea typeface="+mn-lt"/>
                <a:cs typeface="+mn-lt"/>
              </a:rPr>
              <a:t>/am </a:t>
            </a:r>
            <a:r>
              <a:rPr lang="es-ES" sz="1400" err="1">
                <a:ea typeface="+mn-lt"/>
                <a:cs typeface="+mn-lt"/>
              </a:rPr>
              <a:t>going</a:t>
            </a:r>
            <a:r>
              <a:rPr lang="es-ES" sz="1400" dirty="0">
                <a:ea typeface="+mn-lt"/>
                <a:cs typeface="+mn-lt"/>
              </a:rPr>
              <a:t> </a:t>
            </a:r>
            <a:r>
              <a:rPr lang="es-ES" sz="1400" err="1">
                <a:ea typeface="+mn-lt"/>
                <a:cs typeface="+mn-lt"/>
              </a:rPr>
              <a:t>for</a:t>
            </a:r>
            <a:r>
              <a:rPr lang="es-ES" sz="1400" dirty="0">
                <a:ea typeface="+mn-lt"/>
                <a:cs typeface="+mn-lt"/>
              </a:rPr>
              <a:t> a </a:t>
            </a:r>
            <a:r>
              <a:rPr lang="es-ES" sz="1400" err="1">
                <a:ea typeface="+mn-lt"/>
                <a:cs typeface="+mn-lt"/>
              </a:rPr>
              <a:t>walk</a:t>
            </a:r>
            <a:r>
              <a:rPr lang="es-ES" sz="1400" dirty="0">
                <a:ea typeface="+mn-lt"/>
                <a:cs typeface="+mn-lt"/>
              </a:rPr>
              <a:t>’, </a:t>
            </a:r>
            <a:r>
              <a:rPr lang="es-ES" sz="1400" err="1">
                <a:ea typeface="+mn-lt"/>
                <a:cs typeface="+mn-lt"/>
              </a:rPr>
              <a:t>which</a:t>
            </a:r>
            <a:r>
              <a:rPr lang="es-ES" sz="1400" dirty="0">
                <a:ea typeface="+mn-lt"/>
                <a:cs typeface="+mn-lt"/>
              </a:rPr>
              <a:t> </a:t>
            </a:r>
            <a:r>
              <a:rPr lang="es-ES" sz="1400" err="1">
                <a:ea typeface="+mn-lt"/>
                <a:cs typeface="+mn-lt"/>
              </a:rPr>
              <a:t>is</a:t>
            </a:r>
            <a:r>
              <a:rPr lang="es-ES" sz="1400" dirty="0">
                <a:ea typeface="+mn-lt"/>
                <a:cs typeface="+mn-lt"/>
              </a:rPr>
              <a:t> a </a:t>
            </a:r>
            <a:r>
              <a:rPr lang="es-ES" sz="1400" err="1">
                <a:ea typeface="+mn-lt"/>
                <a:cs typeface="+mn-lt"/>
              </a:rPr>
              <a:t>different</a:t>
            </a:r>
            <a:r>
              <a:rPr lang="es-ES" sz="1400" dirty="0">
                <a:ea typeface="+mn-lt"/>
                <a:cs typeface="+mn-lt"/>
              </a:rPr>
              <a:t> </a:t>
            </a:r>
            <a:r>
              <a:rPr lang="es-ES" sz="1400" err="1">
                <a:ea typeface="+mn-lt"/>
                <a:cs typeface="+mn-lt"/>
              </a:rPr>
              <a:t>verb</a:t>
            </a:r>
            <a:r>
              <a:rPr lang="es-ES" sz="1400" dirty="0">
                <a:ea typeface="+mn-lt"/>
                <a:cs typeface="+mn-lt"/>
              </a:rPr>
              <a:t> in </a:t>
            </a:r>
            <a:r>
              <a:rPr lang="es-ES" sz="1400" err="1">
                <a:ea typeface="+mn-lt"/>
                <a:cs typeface="+mn-lt"/>
              </a:rPr>
              <a:t>Spanish</a:t>
            </a:r>
            <a:r>
              <a:rPr lang="es-ES" sz="1400" dirty="0">
                <a:ea typeface="+mn-lt"/>
                <a:cs typeface="+mn-lt"/>
              </a:rPr>
              <a:t>.</a:t>
            </a:r>
            <a:endParaRPr lang="en-US" sz="1400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EC79EC-5F90-4585-AAD6-C744D44886B4}"/>
              </a:ext>
            </a:extLst>
          </p:cNvPr>
          <p:cNvSpPr txBox="1"/>
          <p:nvPr/>
        </p:nvSpPr>
        <p:spPr>
          <a:xfrm>
            <a:off x="8608189" y="5470664"/>
            <a:ext cx="2931064" cy="116955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effectLst/>
                <a:ea typeface="+mn-lt"/>
                <a:cs typeface="+mn-lt"/>
              </a:rPr>
              <a:t>¿</a:t>
            </a:r>
            <a:r>
              <a:rPr lang="en-GB" sz="1400" dirty="0" err="1">
                <a:ea typeface="+mn-lt"/>
                <a:cs typeface="+mn-lt"/>
              </a:rPr>
              <a:t>Cuándo</a:t>
            </a:r>
            <a:r>
              <a:rPr lang="en-GB" sz="1400" dirty="0">
                <a:ea typeface="+mn-lt"/>
                <a:cs typeface="+mn-lt"/>
              </a:rPr>
              <a:t> es </a:t>
            </a:r>
            <a:r>
              <a:rPr lang="en-GB" sz="1400" dirty="0" err="1">
                <a:ea typeface="+mn-lt"/>
                <a:cs typeface="+mn-lt"/>
              </a:rPr>
              <a:t>tu</a:t>
            </a:r>
            <a:r>
              <a:rPr lang="en-GB" sz="1400" dirty="0">
                <a:ea typeface="+mn-lt"/>
                <a:cs typeface="+mn-lt"/>
              </a:rPr>
              <a:t> </a:t>
            </a:r>
            <a:r>
              <a:rPr lang="en-GB" sz="1400" dirty="0" err="1">
                <a:ea typeface="+mn-lt"/>
                <a:cs typeface="+mn-lt"/>
              </a:rPr>
              <a:t>cumpleaños</a:t>
            </a:r>
            <a:r>
              <a:rPr lang="en-GB" sz="1400" dirty="0">
                <a:effectLst/>
                <a:ea typeface="+mn-lt"/>
                <a:cs typeface="+mn-lt"/>
              </a:rPr>
              <a:t>? </a:t>
            </a:r>
            <a:endParaRPr lang="en-US" dirty="0">
              <a:ea typeface="+mn-lt"/>
              <a:cs typeface="+mn-lt"/>
            </a:endParaRPr>
          </a:p>
          <a:p>
            <a:r>
              <a:rPr lang="en-GB" sz="1400" dirty="0">
                <a:ea typeface="+mn-lt"/>
                <a:cs typeface="+mn-lt"/>
              </a:rPr>
              <a:t>- When is your birthday</a:t>
            </a:r>
            <a:r>
              <a:rPr lang="en-GB" sz="1400" dirty="0">
                <a:effectLst/>
                <a:ea typeface="+mn-lt"/>
                <a:cs typeface="+mn-lt"/>
              </a:rPr>
              <a:t>? </a:t>
            </a:r>
            <a:endParaRPr lang="en-US">
              <a:ea typeface="+mn-lt"/>
              <a:cs typeface="+mn-lt"/>
            </a:endParaRPr>
          </a:p>
          <a:p>
            <a:endParaRPr lang="en-GB" sz="1400" dirty="0">
              <a:ea typeface="+mn-lt"/>
              <a:cs typeface="+mn-lt"/>
            </a:endParaRPr>
          </a:p>
          <a:p>
            <a:r>
              <a:rPr lang="en-GB" sz="1400" dirty="0">
                <a:ea typeface="+mn-lt"/>
                <a:cs typeface="+mn-lt"/>
              </a:rPr>
              <a:t>Mi </a:t>
            </a:r>
            <a:r>
              <a:rPr lang="en-GB" sz="1400" dirty="0" err="1">
                <a:ea typeface="+mn-lt"/>
                <a:cs typeface="+mn-lt"/>
              </a:rPr>
              <a:t>cumpleaños</a:t>
            </a:r>
            <a:r>
              <a:rPr lang="en-GB" sz="1400" dirty="0">
                <a:ea typeface="+mn-lt"/>
                <a:cs typeface="+mn-lt"/>
              </a:rPr>
              <a:t> es </a:t>
            </a:r>
            <a:r>
              <a:rPr lang="en-GB" sz="1400" dirty="0">
                <a:effectLst/>
                <a:ea typeface="+mn-lt"/>
                <a:cs typeface="+mn-lt"/>
              </a:rPr>
              <a:t>el </a:t>
            </a:r>
            <a:r>
              <a:rPr lang="en-GB" sz="1400" dirty="0">
                <a:ea typeface="+mn-lt"/>
                <a:cs typeface="+mn-lt"/>
              </a:rPr>
              <a:t>2 de mayo </a:t>
            </a:r>
            <a:endParaRPr lang="en-US">
              <a:ea typeface="+mn-lt"/>
              <a:cs typeface="+mn-lt"/>
            </a:endParaRPr>
          </a:p>
          <a:p>
            <a:r>
              <a:rPr lang="en-GB" sz="1400" dirty="0">
                <a:ea typeface="+mn-lt"/>
                <a:cs typeface="+mn-lt"/>
              </a:rPr>
              <a:t>- My birthday is on the 2nd of May.</a:t>
            </a:r>
            <a:endParaRPr lang="en-US" dirty="0">
              <a:ea typeface="+mn-lt"/>
              <a:cs typeface="+mn-lt"/>
            </a:endParaRPr>
          </a:p>
        </p:txBody>
      </p:sp>
      <p:pic>
        <p:nvPicPr>
          <p:cNvPr id="3" name="Picture 4" descr="Diagram&#10;&#10;Description automatically generated">
            <a:extLst>
              <a:ext uri="{FF2B5EF4-FFF2-40B4-BE49-F238E27FC236}">
                <a16:creationId xmlns:a16="http://schemas.microsoft.com/office/drawing/2014/main" id="{E8D8A59D-8382-44C0-A53B-096DA7CF3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701" y="229803"/>
            <a:ext cx="4367841" cy="6297754"/>
          </a:xfrm>
          <a:prstGeom prst="rect">
            <a:avLst/>
          </a:prstGeom>
        </p:spPr>
      </p:pic>
      <p:pic>
        <p:nvPicPr>
          <p:cNvPr id="5" name="Picture 5" descr="A birthday cake with candles&#10;&#10;Description automatically generated">
            <a:extLst>
              <a:ext uri="{FF2B5EF4-FFF2-40B4-BE49-F238E27FC236}">
                <a16:creationId xmlns:a16="http://schemas.microsoft.com/office/drawing/2014/main" id="{AD5B1D7C-74E6-4E11-A77E-F893C5D1BD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4702" y="5422695"/>
            <a:ext cx="1894935" cy="1260346"/>
          </a:xfrm>
          <a:prstGeom prst="rect">
            <a:avLst/>
          </a:prstGeom>
        </p:spPr>
      </p:pic>
      <p:pic>
        <p:nvPicPr>
          <p:cNvPr id="6" name="Picture 6" descr="Table&#10;&#10;Description automatically generated">
            <a:extLst>
              <a:ext uri="{FF2B5EF4-FFF2-40B4-BE49-F238E27FC236}">
                <a16:creationId xmlns:a16="http://schemas.microsoft.com/office/drawing/2014/main" id="{D98A9F7F-5FFA-4ECB-88ED-53BFAEFBAA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6928" y="1404693"/>
            <a:ext cx="3102633" cy="381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697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0346C26C89444ABD145C6FBE7C4943" ma:contentTypeVersion="12" ma:contentTypeDescription="Create a new document." ma:contentTypeScope="" ma:versionID="54285599f4092f541a62ce159cc35fe7">
  <xsd:schema xmlns:xsd="http://www.w3.org/2001/XMLSchema" xmlns:xs="http://www.w3.org/2001/XMLSchema" xmlns:p="http://schemas.microsoft.com/office/2006/metadata/properties" xmlns:ns2="e8c9d2e7-e75e-429c-a08d-6e366f82dc94" xmlns:ns3="f20cc96e-6408-4ddc-a21b-bc28cc8fc6ad" targetNamespace="http://schemas.microsoft.com/office/2006/metadata/properties" ma:root="true" ma:fieldsID="ab382bee8ff80f47a4f3096be605fc10" ns2:_="" ns3:_="">
    <xsd:import namespace="e8c9d2e7-e75e-429c-a08d-6e366f82dc94"/>
    <xsd:import namespace="f20cc96e-6408-4ddc-a21b-bc28cc8fc6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c9d2e7-e75e-429c-a08d-6e366f82dc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cc96e-6408-4ddc-a21b-bc28cc8fc6a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20cc96e-6408-4ddc-a21b-bc28cc8fc6ad">
      <UserInfo>
        <DisplayName>Mrs. Davis</DisplayName>
        <AccountId>23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67BEB4-F44B-43E0-8CC6-18C647FD3965}">
  <ds:schemaRefs>
    <ds:schemaRef ds:uri="e8c9d2e7-e75e-429c-a08d-6e366f82dc94"/>
    <ds:schemaRef ds:uri="f20cc96e-6408-4ddc-a21b-bc28cc8fc6a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8996A5B-19DE-42B5-A41C-78D249D53F74}">
  <ds:schemaRefs>
    <ds:schemaRef ds:uri="f20cc96e-6408-4ddc-a21b-bc28cc8fc6ad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B999A5-C565-4BCA-A0FA-0F55C78ED2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203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Ms. Golebiowska</cp:lastModifiedBy>
  <cp:revision>52</cp:revision>
  <dcterms:created xsi:type="dcterms:W3CDTF">2021-01-23T14:43:17Z</dcterms:created>
  <dcterms:modified xsi:type="dcterms:W3CDTF">2021-02-21T14:51:48Z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0x010100DA0346C26C89444ABD145C6FBE7C4943</vt:lpwstr>
  </property>
</Properties>
</file>