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8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88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/>
            </a:gs>
            <a:gs pos="2000">
              <a:srgbClr val="FF0000"/>
            </a:gs>
            <a:gs pos="68000">
              <a:srgbClr val="FFFF00"/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6383" y="80114"/>
            <a:ext cx="27657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 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6 Unit 20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7BA068-839C-4C15-881B-8F3C52EB9C7E}"/>
              </a:ext>
            </a:extLst>
          </p:cNvPr>
          <p:cNvSpPr txBox="1"/>
          <p:nvPr/>
        </p:nvSpPr>
        <p:spPr>
          <a:xfrm>
            <a:off x="456264" y="354173"/>
            <a:ext cx="4280452" cy="267765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i="1" dirty="0"/>
              <a:t>¿</a:t>
            </a:r>
            <a:r>
              <a:rPr lang="en-US" sz="1400" i="1" dirty="0" err="1"/>
              <a:t>Qué</a:t>
            </a:r>
            <a:r>
              <a:rPr lang="en-US" sz="1400" i="1" dirty="0"/>
              <a:t> </a:t>
            </a:r>
            <a:r>
              <a:rPr lang="en-US" sz="1400" i="1" dirty="0" err="1"/>
              <a:t>comiste</a:t>
            </a:r>
            <a:r>
              <a:rPr lang="en-US" sz="1400" i="1" dirty="0"/>
              <a:t> </a:t>
            </a:r>
            <a:r>
              <a:rPr lang="en-US" sz="1400" i="1" dirty="0" err="1"/>
              <a:t>ayer</a:t>
            </a:r>
            <a:r>
              <a:rPr lang="en-US" sz="1400" i="1" dirty="0"/>
              <a:t>? </a:t>
            </a:r>
            <a:r>
              <a:rPr lang="en-US" sz="1400" dirty="0"/>
              <a:t>- What did you eat yesterday? </a:t>
            </a:r>
          </a:p>
          <a:p>
            <a:r>
              <a:rPr lang="en-US" sz="1400" i="1" dirty="0" err="1"/>
              <a:t>Comí</a:t>
            </a:r>
            <a:r>
              <a:rPr lang="en-US" sz="1400" i="1" dirty="0"/>
              <a:t> </a:t>
            </a:r>
            <a:r>
              <a:rPr lang="en-US" sz="1400" dirty="0"/>
              <a:t>- I ate </a:t>
            </a:r>
          </a:p>
          <a:p>
            <a:r>
              <a:rPr lang="en-US" sz="1400" i="1" dirty="0"/>
              <a:t>¿</a:t>
            </a:r>
            <a:r>
              <a:rPr lang="en-US" sz="1400" i="1" dirty="0" err="1"/>
              <a:t>Qué</a:t>
            </a:r>
            <a:r>
              <a:rPr lang="en-US" sz="1400" i="1" dirty="0"/>
              <a:t> </a:t>
            </a:r>
            <a:r>
              <a:rPr lang="en-US" sz="1400" i="1" dirty="0" err="1"/>
              <a:t>bebiste</a:t>
            </a:r>
            <a:r>
              <a:rPr lang="en-US" sz="1400" i="1" dirty="0"/>
              <a:t> </a:t>
            </a:r>
            <a:r>
              <a:rPr lang="en-US" sz="1400" i="1" dirty="0" err="1"/>
              <a:t>ayer</a:t>
            </a:r>
            <a:r>
              <a:rPr lang="en-US" sz="1400" i="1" dirty="0"/>
              <a:t>? </a:t>
            </a:r>
            <a:r>
              <a:rPr lang="en-US" sz="1400" dirty="0"/>
              <a:t>- What did you drink yesterday? </a:t>
            </a:r>
          </a:p>
          <a:p>
            <a:r>
              <a:rPr lang="en-US" sz="1400" i="1" dirty="0" err="1"/>
              <a:t>Bebí</a:t>
            </a:r>
            <a:r>
              <a:rPr lang="en-US" sz="1400" dirty="0"/>
              <a:t> - I drank </a:t>
            </a:r>
          </a:p>
          <a:p>
            <a:r>
              <a:rPr lang="en-US" sz="1400" i="1" dirty="0"/>
              <a:t>¿</a:t>
            </a:r>
            <a:r>
              <a:rPr lang="en-US" sz="1400" i="1" dirty="0" err="1"/>
              <a:t>Qué</a:t>
            </a:r>
            <a:r>
              <a:rPr lang="en-US" sz="1400" i="1" dirty="0"/>
              <a:t> </a:t>
            </a:r>
            <a:r>
              <a:rPr lang="en-US" sz="1400" i="1" dirty="0" err="1"/>
              <a:t>comió</a:t>
            </a:r>
            <a:r>
              <a:rPr lang="en-US" sz="1400" i="1" dirty="0"/>
              <a:t> </a:t>
            </a:r>
            <a:r>
              <a:rPr lang="en-US" sz="1400" i="1" dirty="0" err="1"/>
              <a:t>ayer</a:t>
            </a:r>
            <a:r>
              <a:rPr lang="en-US" sz="1400" i="1" dirty="0"/>
              <a:t>? </a:t>
            </a:r>
            <a:r>
              <a:rPr lang="en-US" sz="1400" dirty="0"/>
              <a:t>- What did he/she/it eat yesterday? </a:t>
            </a:r>
          </a:p>
          <a:p>
            <a:r>
              <a:rPr lang="en-US" sz="1400" i="1" dirty="0" err="1"/>
              <a:t>Comió</a:t>
            </a:r>
            <a:r>
              <a:rPr lang="en-US" sz="1400" dirty="0"/>
              <a:t> … - He/she/it ate </a:t>
            </a:r>
          </a:p>
          <a:p>
            <a:r>
              <a:rPr lang="en-US" sz="1400" i="1" dirty="0"/>
              <a:t>¿</a:t>
            </a:r>
            <a:r>
              <a:rPr lang="en-US" sz="1400" i="1" dirty="0" err="1"/>
              <a:t>Qué</a:t>
            </a:r>
            <a:r>
              <a:rPr lang="en-US" sz="1400" i="1" dirty="0"/>
              <a:t> </a:t>
            </a:r>
            <a:r>
              <a:rPr lang="en-US" sz="1400" i="1" dirty="0" err="1"/>
              <a:t>bebió</a:t>
            </a:r>
            <a:r>
              <a:rPr lang="en-US" sz="1400" i="1" dirty="0"/>
              <a:t> </a:t>
            </a:r>
            <a:r>
              <a:rPr lang="en-US" sz="1400" i="1" dirty="0" err="1"/>
              <a:t>ayer</a:t>
            </a:r>
            <a:r>
              <a:rPr lang="en-US" sz="1400" i="1" dirty="0"/>
              <a:t>? </a:t>
            </a:r>
            <a:r>
              <a:rPr lang="en-US" sz="1400" dirty="0"/>
              <a:t>- What did he/she/it drink yesterday? </a:t>
            </a:r>
          </a:p>
          <a:p>
            <a:r>
              <a:rPr lang="en-US" sz="1400" i="1" dirty="0" err="1"/>
              <a:t>Bebió</a:t>
            </a:r>
            <a:r>
              <a:rPr lang="en-US" sz="1400" i="1" dirty="0"/>
              <a:t> </a:t>
            </a:r>
            <a:r>
              <a:rPr lang="en-US" sz="1400" dirty="0"/>
              <a:t>… - He/she/it drank </a:t>
            </a:r>
          </a:p>
          <a:p>
            <a:r>
              <a:rPr lang="en-US" sz="1400" i="1" dirty="0"/>
              <a:t>¿</a:t>
            </a:r>
            <a:r>
              <a:rPr lang="en-US" sz="1400" i="1" dirty="0" err="1"/>
              <a:t>Qué</a:t>
            </a:r>
            <a:r>
              <a:rPr lang="en-US" sz="1400" i="1" dirty="0"/>
              <a:t> </a:t>
            </a:r>
            <a:r>
              <a:rPr lang="en-US" sz="1400" i="1" dirty="0" err="1"/>
              <a:t>comieron</a:t>
            </a:r>
            <a:r>
              <a:rPr lang="en-US" sz="1400" i="1" dirty="0"/>
              <a:t> </a:t>
            </a:r>
            <a:r>
              <a:rPr lang="en-US" sz="1400" i="1" dirty="0" err="1"/>
              <a:t>ayer</a:t>
            </a:r>
            <a:r>
              <a:rPr lang="en-US" sz="1400" i="1" dirty="0"/>
              <a:t>? </a:t>
            </a:r>
            <a:r>
              <a:rPr lang="en-US" sz="1400" dirty="0"/>
              <a:t>- What did they eat yesterday? </a:t>
            </a:r>
          </a:p>
          <a:p>
            <a:r>
              <a:rPr lang="en-US" sz="1400" i="1" dirty="0" err="1"/>
              <a:t>Comieron</a:t>
            </a:r>
            <a:r>
              <a:rPr lang="en-US" sz="1400" dirty="0"/>
              <a:t> … - They ate </a:t>
            </a:r>
          </a:p>
          <a:p>
            <a:r>
              <a:rPr lang="en-US" sz="1400" i="1" dirty="0"/>
              <a:t>¿</a:t>
            </a:r>
            <a:r>
              <a:rPr lang="en-US" sz="1400" i="1" dirty="0" err="1"/>
              <a:t>Qué</a:t>
            </a:r>
            <a:r>
              <a:rPr lang="en-US" sz="1400" i="1" dirty="0"/>
              <a:t> </a:t>
            </a:r>
            <a:r>
              <a:rPr lang="en-US" sz="1400" i="1" dirty="0" err="1"/>
              <a:t>bebieron</a:t>
            </a:r>
            <a:r>
              <a:rPr lang="en-US" sz="1400" i="1" dirty="0"/>
              <a:t> </a:t>
            </a:r>
            <a:r>
              <a:rPr lang="en-US" sz="1400" i="1" dirty="0" err="1"/>
              <a:t>ayer</a:t>
            </a:r>
            <a:r>
              <a:rPr lang="en-US" sz="1400" i="1" dirty="0"/>
              <a:t>? </a:t>
            </a:r>
            <a:r>
              <a:rPr lang="en-US" sz="1400" dirty="0"/>
              <a:t>- What did they drink yesterday? </a:t>
            </a:r>
          </a:p>
          <a:p>
            <a:r>
              <a:rPr lang="en-US" sz="1400" i="1" dirty="0" err="1"/>
              <a:t>Bebieron</a:t>
            </a:r>
            <a:r>
              <a:rPr lang="en-US" sz="1400" i="1" dirty="0"/>
              <a:t> … </a:t>
            </a:r>
            <a:r>
              <a:rPr lang="en-US" sz="1400" dirty="0"/>
              <a:t>- They drank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6FE2-3E1F-4E5E-B00B-1DC68A80DF9F}"/>
              </a:ext>
            </a:extLst>
          </p:cNvPr>
          <p:cNvSpPr txBox="1"/>
          <p:nvPr/>
        </p:nvSpPr>
        <p:spPr>
          <a:xfrm>
            <a:off x="4961641" y="1248755"/>
            <a:ext cx="2531165" cy="258532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i="1" dirty="0" err="1"/>
              <a:t>comí</a:t>
            </a:r>
            <a:r>
              <a:rPr lang="en-GB" i="1" dirty="0"/>
              <a:t> - </a:t>
            </a:r>
            <a:r>
              <a:rPr lang="en-GB" dirty="0"/>
              <a:t>I ate </a:t>
            </a:r>
          </a:p>
          <a:p>
            <a:r>
              <a:rPr lang="en-GB" i="1" dirty="0" err="1"/>
              <a:t>comiste</a:t>
            </a:r>
            <a:r>
              <a:rPr lang="en-GB" i="1" dirty="0"/>
              <a:t> </a:t>
            </a:r>
            <a:r>
              <a:rPr lang="en-GB" dirty="0"/>
              <a:t>- you ate </a:t>
            </a:r>
          </a:p>
          <a:p>
            <a:r>
              <a:rPr lang="en-GB" i="1" dirty="0" err="1"/>
              <a:t>comió</a:t>
            </a:r>
            <a:r>
              <a:rPr lang="en-GB" i="1" dirty="0"/>
              <a:t> </a:t>
            </a:r>
            <a:r>
              <a:rPr lang="en-GB" dirty="0"/>
              <a:t>- he/she/it ate </a:t>
            </a:r>
          </a:p>
          <a:p>
            <a:r>
              <a:rPr lang="en-GB" i="1" dirty="0" err="1"/>
              <a:t>comieron</a:t>
            </a:r>
            <a:r>
              <a:rPr lang="en-GB" dirty="0"/>
              <a:t> - they ate </a:t>
            </a:r>
          </a:p>
          <a:p>
            <a:endParaRPr lang="en-GB" dirty="0"/>
          </a:p>
          <a:p>
            <a:r>
              <a:rPr lang="en-GB" i="1" dirty="0" err="1"/>
              <a:t>bebí</a:t>
            </a:r>
            <a:r>
              <a:rPr lang="en-GB" dirty="0"/>
              <a:t> - I drank </a:t>
            </a:r>
          </a:p>
          <a:p>
            <a:r>
              <a:rPr lang="en-GB" i="1" dirty="0" err="1"/>
              <a:t>bebiste</a:t>
            </a:r>
            <a:r>
              <a:rPr lang="en-GB" i="1" dirty="0"/>
              <a:t> </a:t>
            </a:r>
            <a:r>
              <a:rPr lang="en-GB" dirty="0"/>
              <a:t>- you drank</a:t>
            </a:r>
          </a:p>
          <a:p>
            <a:r>
              <a:rPr lang="en-GB" i="1" dirty="0" err="1"/>
              <a:t>bebió</a:t>
            </a:r>
            <a:r>
              <a:rPr lang="en-GB" dirty="0"/>
              <a:t> - he/she/it drank </a:t>
            </a:r>
          </a:p>
          <a:p>
            <a:r>
              <a:rPr lang="en-GB" i="1" dirty="0" err="1"/>
              <a:t>bebieron</a:t>
            </a:r>
            <a:r>
              <a:rPr lang="en-GB" dirty="0"/>
              <a:t> - they drank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BC2C68-9AC6-4C7E-942A-2588C53E6F10}"/>
              </a:ext>
            </a:extLst>
          </p:cNvPr>
          <p:cNvSpPr txBox="1"/>
          <p:nvPr/>
        </p:nvSpPr>
        <p:spPr>
          <a:xfrm>
            <a:off x="7586435" y="261840"/>
            <a:ext cx="4136883" cy="255454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 err="1"/>
              <a:t>había</a:t>
            </a:r>
            <a:r>
              <a:rPr lang="en-GB" sz="1600" dirty="0"/>
              <a:t> - there was/were </a:t>
            </a:r>
          </a:p>
          <a:p>
            <a:r>
              <a:rPr lang="en-GB" sz="1600" i="1" dirty="0"/>
              <a:t>un </a:t>
            </a:r>
            <a:r>
              <a:rPr lang="en-GB" sz="1600" i="1" dirty="0" err="1"/>
              <a:t>salón</a:t>
            </a:r>
            <a:r>
              <a:rPr lang="en-GB" sz="1600" i="1" dirty="0"/>
              <a:t> principal </a:t>
            </a:r>
            <a:r>
              <a:rPr lang="en-GB" sz="1600" dirty="0"/>
              <a:t>- a main hall </a:t>
            </a:r>
          </a:p>
          <a:p>
            <a:r>
              <a:rPr lang="en-GB" sz="1600" i="1" dirty="0"/>
              <a:t>una </a:t>
            </a:r>
            <a:r>
              <a:rPr lang="en-GB" sz="1600" i="1" dirty="0" err="1"/>
              <a:t>habitación</a:t>
            </a:r>
            <a:r>
              <a:rPr lang="en-GB" sz="1600" i="1" dirty="0"/>
              <a:t> </a:t>
            </a:r>
            <a:r>
              <a:rPr lang="en-GB" sz="1600" i="1" dirty="0" err="1"/>
              <a:t>más</a:t>
            </a:r>
            <a:r>
              <a:rPr lang="en-GB" sz="1600" i="1" dirty="0"/>
              <a:t> </a:t>
            </a:r>
            <a:r>
              <a:rPr lang="en-GB" sz="1600" i="1" dirty="0" err="1"/>
              <a:t>pequeña</a:t>
            </a:r>
            <a:r>
              <a:rPr lang="en-GB" sz="1600" i="1" dirty="0"/>
              <a:t> </a:t>
            </a:r>
            <a:r>
              <a:rPr lang="en-GB" sz="1600" dirty="0"/>
              <a:t>- a smaller room </a:t>
            </a:r>
          </a:p>
          <a:p>
            <a:r>
              <a:rPr lang="en-GB" sz="1600" i="1" dirty="0"/>
              <a:t>una </a:t>
            </a:r>
            <a:r>
              <a:rPr lang="en-GB" sz="1600" i="1" dirty="0" err="1"/>
              <a:t>ventana</a:t>
            </a:r>
            <a:r>
              <a:rPr lang="en-GB" sz="1600" i="1" dirty="0"/>
              <a:t> </a:t>
            </a:r>
            <a:r>
              <a:rPr lang="en-GB" sz="1600" dirty="0"/>
              <a:t>- a window </a:t>
            </a:r>
          </a:p>
          <a:p>
            <a:r>
              <a:rPr lang="en-GB" sz="1600" i="1" dirty="0"/>
              <a:t>un </a:t>
            </a:r>
            <a:r>
              <a:rPr lang="en-GB" sz="1600" i="1" dirty="0" err="1"/>
              <a:t>dormitorio</a:t>
            </a:r>
            <a:r>
              <a:rPr lang="en-GB" sz="1600" i="1" dirty="0"/>
              <a:t> </a:t>
            </a:r>
            <a:r>
              <a:rPr lang="en-GB" sz="1600" dirty="0"/>
              <a:t>- a bedroom </a:t>
            </a:r>
          </a:p>
          <a:p>
            <a:r>
              <a:rPr lang="en-GB" sz="1600" i="1" dirty="0"/>
              <a:t>la </a:t>
            </a:r>
            <a:r>
              <a:rPr lang="en-GB" sz="1600" i="1" dirty="0" err="1"/>
              <a:t>sortija</a:t>
            </a:r>
            <a:r>
              <a:rPr lang="en-GB" sz="1600" i="1" dirty="0"/>
              <a:t> </a:t>
            </a:r>
            <a:r>
              <a:rPr lang="en-GB" sz="1600" i="1" dirty="0" err="1"/>
              <a:t>sello</a:t>
            </a:r>
            <a:r>
              <a:rPr lang="en-GB" sz="1600" i="1" dirty="0"/>
              <a:t> </a:t>
            </a:r>
            <a:r>
              <a:rPr lang="en-GB" sz="1600" dirty="0"/>
              <a:t>- the seal ring </a:t>
            </a:r>
          </a:p>
          <a:p>
            <a:r>
              <a:rPr lang="en-GB" sz="1600" i="1" dirty="0"/>
              <a:t>de </a:t>
            </a:r>
            <a:r>
              <a:rPr lang="en-GB" sz="1600" i="1" dirty="0" err="1"/>
              <a:t>plata</a:t>
            </a:r>
            <a:r>
              <a:rPr lang="en-GB" sz="1600" i="1" dirty="0"/>
              <a:t> </a:t>
            </a:r>
            <a:r>
              <a:rPr lang="en-GB" sz="1600" dirty="0"/>
              <a:t>- silver </a:t>
            </a:r>
          </a:p>
          <a:p>
            <a:r>
              <a:rPr lang="en-GB" sz="1600" i="1" dirty="0"/>
              <a:t>¿</a:t>
            </a:r>
            <a:r>
              <a:rPr lang="en-GB" sz="1600" i="1" dirty="0" err="1"/>
              <a:t>Puedes</a:t>
            </a:r>
            <a:r>
              <a:rPr lang="en-GB" sz="1600" i="1" dirty="0"/>
              <a:t> </a:t>
            </a:r>
            <a:r>
              <a:rPr lang="en-GB" sz="1600" i="1" dirty="0" err="1"/>
              <a:t>ayudarme</a:t>
            </a:r>
            <a:r>
              <a:rPr lang="en-GB" sz="1600" i="1" dirty="0"/>
              <a:t>?  </a:t>
            </a:r>
            <a:r>
              <a:rPr lang="en-GB" sz="1600" dirty="0"/>
              <a:t>- Can you help me? </a:t>
            </a:r>
          </a:p>
          <a:p>
            <a:r>
              <a:rPr lang="en-GB" sz="1600" i="1" dirty="0"/>
              <a:t>forma de corona </a:t>
            </a:r>
            <a:r>
              <a:rPr lang="en-GB" sz="1600" dirty="0"/>
              <a:t>- crown shape </a:t>
            </a:r>
          </a:p>
          <a:p>
            <a:r>
              <a:rPr lang="en-GB" sz="1600" i="1" dirty="0"/>
              <a:t>cruces crosses </a:t>
            </a:r>
            <a:r>
              <a:rPr lang="en-GB" sz="1600" i="1" dirty="0" err="1"/>
              <a:t>hojas</a:t>
            </a:r>
            <a:r>
              <a:rPr lang="en-GB" sz="1600" i="1" dirty="0"/>
              <a:t> </a:t>
            </a:r>
            <a:r>
              <a:rPr lang="en-GB" sz="1600" dirty="0"/>
              <a:t>- leaves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566C14-7588-4C81-8E6A-8856AB5F0C71}"/>
              </a:ext>
            </a:extLst>
          </p:cNvPr>
          <p:cNvGrpSpPr/>
          <p:nvPr/>
        </p:nvGrpSpPr>
        <p:grpSpPr>
          <a:xfrm>
            <a:off x="9744696" y="4088734"/>
            <a:ext cx="1565961" cy="1514061"/>
            <a:chOff x="2237633" y="3429000"/>
            <a:chExt cx="1844037" cy="1844037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BEBF4737-9FCC-43DA-B230-E2F3ED5C72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7633" y="3429000"/>
              <a:ext cx="1844037" cy="1844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BDF5BB4-5DF1-4924-9F00-6127D0147CA7}"/>
                </a:ext>
              </a:extLst>
            </p:cNvPr>
            <p:cNvSpPr txBox="1"/>
            <p:nvPr/>
          </p:nvSpPr>
          <p:spPr>
            <a:xfrm>
              <a:off x="2286000" y="350559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Raul</a:t>
              </a:r>
              <a:endParaRPr lang="en-GB" b="1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C1A4391-1EFB-4E6A-AF82-533CEF467FAE}"/>
              </a:ext>
            </a:extLst>
          </p:cNvPr>
          <p:cNvSpPr txBox="1"/>
          <p:nvPr/>
        </p:nvSpPr>
        <p:spPr>
          <a:xfrm>
            <a:off x="795130" y="3292287"/>
            <a:ext cx="201827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una </a:t>
            </a:r>
            <a:r>
              <a:rPr lang="en-GB" dirty="0" err="1">
                <a:solidFill>
                  <a:srgbClr val="00B050"/>
                </a:solidFill>
              </a:rPr>
              <a:t>hierba</a:t>
            </a:r>
            <a:r>
              <a:rPr lang="en-GB" dirty="0">
                <a:solidFill>
                  <a:srgbClr val="00B050"/>
                </a:solidFill>
              </a:rPr>
              <a:t> - a herb </a:t>
            </a:r>
          </a:p>
          <a:p>
            <a:pPr algn="ctr"/>
            <a:r>
              <a:rPr lang="en-GB" dirty="0">
                <a:solidFill>
                  <a:srgbClr val="00B050"/>
                </a:solidFill>
              </a:rPr>
              <a:t>las </a:t>
            </a:r>
            <a:r>
              <a:rPr lang="en-GB" dirty="0" err="1">
                <a:solidFill>
                  <a:srgbClr val="00B050"/>
                </a:solidFill>
              </a:rPr>
              <a:t>hierbas</a:t>
            </a:r>
            <a:r>
              <a:rPr lang="en-GB" dirty="0">
                <a:solidFill>
                  <a:srgbClr val="00B050"/>
                </a:solidFill>
              </a:rPr>
              <a:t> - herbs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1CCF2E-0752-445D-9AE8-AD5DD9E51515}"/>
              </a:ext>
            </a:extLst>
          </p:cNvPr>
          <p:cNvSpPr txBox="1"/>
          <p:nvPr/>
        </p:nvSpPr>
        <p:spPr>
          <a:xfrm>
            <a:off x="2043530" y="5824442"/>
            <a:ext cx="3227383" cy="58477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/>
              <a:t>¿</a:t>
            </a:r>
            <a:r>
              <a:rPr lang="en-GB" sz="1600" i="1" dirty="0" err="1"/>
              <a:t>Qué</a:t>
            </a:r>
            <a:r>
              <a:rPr lang="en-GB" sz="1600" i="1" dirty="0"/>
              <a:t> </a:t>
            </a:r>
            <a:r>
              <a:rPr lang="en-GB" sz="1600" i="1" dirty="0" err="1"/>
              <a:t>hierba</a:t>
            </a:r>
            <a:r>
              <a:rPr lang="en-GB" sz="1600" i="1" dirty="0"/>
              <a:t> es? </a:t>
            </a:r>
            <a:r>
              <a:rPr lang="en-GB" sz="1600" dirty="0"/>
              <a:t>- What herb is it? </a:t>
            </a:r>
          </a:p>
          <a:p>
            <a:r>
              <a:rPr lang="en-GB" sz="1600" i="1" dirty="0"/>
              <a:t>Es el/la… </a:t>
            </a:r>
            <a:r>
              <a:rPr lang="en-GB" sz="1600" dirty="0"/>
              <a:t>- It is…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399CF3B-B60D-45AA-B8C9-FBE7C56E5952}"/>
              </a:ext>
            </a:extLst>
          </p:cNvPr>
          <p:cNvGrpSpPr/>
          <p:nvPr/>
        </p:nvGrpSpPr>
        <p:grpSpPr>
          <a:xfrm>
            <a:off x="456264" y="4088734"/>
            <a:ext cx="6890288" cy="1643012"/>
            <a:chOff x="456264" y="4088734"/>
            <a:chExt cx="6890288" cy="1643012"/>
          </a:xfrm>
        </p:grpSpPr>
        <p:pic>
          <p:nvPicPr>
            <p:cNvPr id="18" name="Picture 17" descr="A close - up of a plant&#10;&#10;Description automatically generated with medium confidence">
              <a:extLst>
                <a:ext uri="{FF2B5EF4-FFF2-40B4-BE49-F238E27FC236}">
                  <a16:creationId xmlns:a16="http://schemas.microsoft.com/office/drawing/2014/main" id="{9619F127-23EC-4D67-9635-818662252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264" y="4088734"/>
              <a:ext cx="1123296" cy="1020327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12C021-A007-4B66-98AC-E3CD04B88323}"/>
                </a:ext>
              </a:extLst>
            </p:cNvPr>
            <p:cNvSpPr txBox="1"/>
            <p:nvPr/>
          </p:nvSpPr>
          <p:spPr>
            <a:xfrm>
              <a:off x="456264" y="5109061"/>
              <a:ext cx="143867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600" dirty="0"/>
                <a:t>el </a:t>
              </a:r>
              <a:r>
                <a:rPr lang="en-GB" sz="1600" dirty="0" err="1"/>
                <a:t>romero</a:t>
              </a:r>
              <a:r>
                <a:rPr lang="en-GB" sz="1600" dirty="0"/>
                <a:t> –</a:t>
              </a:r>
            </a:p>
            <a:p>
              <a:r>
                <a:rPr lang="en-GB" sz="1600" dirty="0"/>
                <a:t>rosemary </a:t>
              </a:r>
            </a:p>
          </p:txBody>
        </p:sp>
        <p:pic>
          <p:nvPicPr>
            <p:cNvPr id="22" name="Picture 21" descr="A green leafy plant&#10;&#10;Description automatically generated with low confidence">
              <a:extLst>
                <a:ext uri="{FF2B5EF4-FFF2-40B4-BE49-F238E27FC236}">
                  <a16:creationId xmlns:a16="http://schemas.microsoft.com/office/drawing/2014/main" id="{CB16ECDC-C840-4FEB-B9DB-B74FDD8B3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8270" y="4088734"/>
              <a:ext cx="1389730" cy="1042298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E6D8238-FF8F-4F59-8136-7FAE3AE90F4F}"/>
                </a:ext>
              </a:extLst>
            </p:cNvPr>
            <p:cNvSpPr txBox="1"/>
            <p:nvPr/>
          </p:nvSpPr>
          <p:spPr>
            <a:xfrm>
              <a:off x="1804269" y="5102783"/>
              <a:ext cx="129696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600" dirty="0"/>
                <a:t>la menta – </a:t>
              </a:r>
            </a:p>
            <a:p>
              <a:r>
                <a:rPr lang="en-GB" sz="1600" dirty="0"/>
                <a:t>mint </a:t>
              </a:r>
            </a:p>
          </p:txBody>
        </p:sp>
        <p:pic>
          <p:nvPicPr>
            <p:cNvPr id="26" name="Picture 25" descr="A close - up of some leaves&#10;&#10;Description automatically generated with medium confidence">
              <a:extLst>
                <a:ext uri="{FF2B5EF4-FFF2-40B4-BE49-F238E27FC236}">
                  <a16:creationId xmlns:a16="http://schemas.microsoft.com/office/drawing/2014/main" id="{54253BFE-690F-49C5-B1C3-A3EE69D33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6711" y="4088734"/>
              <a:ext cx="1219426" cy="1014049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FC4A72E-344A-44AD-83E7-F9DDA27A6DD7}"/>
                </a:ext>
              </a:extLst>
            </p:cNvPr>
            <p:cNvSpPr txBox="1"/>
            <p:nvPr/>
          </p:nvSpPr>
          <p:spPr>
            <a:xfrm>
              <a:off x="3267601" y="5102782"/>
              <a:ext cx="115724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600" dirty="0"/>
                <a:t>el </a:t>
              </a:r>
              <a:r>
                <a:rPr lang="en-GB" sz="1600" dirty="0" err="1"/>
                <a:t>perejil</a:t>
              </a:r>
              <a:r>
                <a:rPr lang="en-GB" sz="1600" dirty="0"/>
                <a:t> – </a:t>
              </a:r>
            </a:p>
            <a:p>
              <a:r>
                <a:rPr lang="en-GB" sz="1600" dirty="0"/>
                <a:t>parsley </a:t>
              </a:r>
            </a:p>
          </p:txBody>
        </p:sp>
        <p:pic>
          <p:nvPicPr>
            <p:cNvPr id="30" name="Picture 29" descr="A close - up of a leaf&#10;&#10;Description automatically generated with medium confidence">
              <a:extLst>
                <a:ext uri="{FF2B5EF4-FFF2-40B4-BE49-F238E27FC236}">
                  <a16:creationId xmlns:a16="http://schemas.microsoft.com/office/drawing/2014/main" id="{B82B2491-2662-4E87-99A0-96D7C0DE92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4848" y="4088734"/>
              <a:ext cx="1406109" cy="1021187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524BD48-5563-43F3-A8E3-5EA3E00B3891}"/>
                </a:ext>
              </a:extLst>
            </p:cNvPr>
            <p:cNvSpPr txBox="1"/>
            <p:nvPr/>
          </p:nvSpPr>
          <p:spPr>
            <a:xfrm>
              <a:off x="4673710" y="5102781"/>
              <a:ext cx="115724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600" dirty="0"/>
                <a:t>la salvia – </a:t>
              </a:r>
            </a:p>
            <a:p>
              <a:r>
                <a:rPr lang="en-GB" sz="1600" dirty="0"/>
                <a:t>sage </a:t>
              </a:r>
            </a:p>
          </p:txBody>
        </p:sp>
        <p:pic>
          <p:nvPicPr>
            <p:cNvPr id="34" name="Picture 33" descr="A picture containing plant&#10;&#10;Description automatically generated">
              <a:extLst>
                <a:ext uri="{FF2B5EF4-FFF2-40B4-BE49-F238E27FC236}">
                  <a16:creationId xmlns:a16="http://schemas.microsoft.com/office/drawing/2014/main" id="{C70B794E-0996-4B3E-A3C0-5DFC9E2C0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004" y="4096519"/>
              <a:ext cx="1157248" cy="1050452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4BB11BE-016D-412C-B515-3A6132B1BEF0}"/>
                </a:ext>
              </a:extLst>
            </p:cNvPr>
            <p:cNvSpPr txBox="1"/>
            <p:nvPr/>
          </p:nvSpPr>
          <p:spPr>
            <a:xfrm>
              <a:off x="6049587" y="5146971"/>
              <a:ext cx="129696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600" dirty="0"/>
                <a:t>el </a:t>
              </a:r>
              <a:r>
                <a:rPr lang="en-GB" sz="1600" dirty="0" err="1"/>
                <a:t>tomillo</a:t>
              </a:r>
              <a:r>
                <a:rPr lang="en-GB" sz="1600" dirty="0"/>
                <a:t> – </a:t>
              </a:r>
            </a:p>
            <a:p>
              <a:r>
                <a:rPr lang="en-GB" sz="1600" dirty="0"/>
                <a:t>thyme 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8A2E22B8-1D08-4266-8FC4-8AFD21AF0714}"/>
              </a:ext>
            </a:extLst>
          </p:cNvPr>
          <p:cNvSpPr txBox="1"/>
          <p:nvPr/>
        </p:nvSpPr>
        <p:spPr>
          <a:xfrm>
            <a:off x="7623752" y="3085230"/>
            <a:ext cx="3877453" cy="332398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i="1" dirty="0"/>
              <a:t>¿</a:t>
            </a:r>
            <a:r>
              <a:rPr lang="en-GB" sz="1400" i="1" dirty="0" err="1"/>
              <a:t>Qué</a:t>
            </a:r>
            <a:r>
              <a:rPr lang="en-GB" sz="1400" i="1" dirty="0"/>
              <a:t> </a:t>
            </a:r>
            <a:r>
              <a:rPr lang="en-GB" sz="1400" i="1" dirty="0" err="1"/>
              <a:t>hizo</a:t>
            </a:r>
            <a:r>
              <a:rPr lang="en-GB" sz="1400" i="1" dirty="0"/>
              <a:t> Raúl? </a:t>
            </a:r>
            <a:r>
              <a:rPr lang="en-GB" sz="1400" dirty="0"/>
              <a:t>- What did Raúl do? </a:t>
            </a:r>
          </a:p>
          <a:p>
            <a:r>
              <a:rPr lang="en-GB" sz="1400" i="1" dirty="0"/>
              <a:t>¿</a:t>
            </a:r>
            <a:r>
              <a:rPr lang="en-GB" sz="1400" i="1" dirty="0" err="1"/>
              <a:t>Qué</a:t>
            </a:r>
            <a:r>
              <a:rPr lang="en-GB" sz="1400" i="1" dirty="0"/>
              <a:t> </a:t>
            </a:r>
            <a:r>
              <a:rPr lang="en-GB" sz="1400" i="1" dirty="0" err="1"/>
              <a:t>hicieron</a:t>
            </a:r>
            <a:r>
              <a:rPr lang="en-GB" sz="1400" i="1" dirty="0"/>
              <a:t> Raúl y Tomás?  </a:t>
            </a:r>
            <a:r>
              <a:rPr lang="en-GB" sz="1400" dirty="0"/>
              <a:t>- </a:t>
            </a:r>
          </a:p>
          <a:p>
            <a:r>
              <a:rPr lang="en-GB" sz="1400" dirty="0"/>
              <a:t>What did Raúl and Tomás do? </a:t>
            </a:r>
          </a:p>
          <a:p>
            <a:endParaRPr lang="en-GB" sz="1400" dirty="0"/>
          </a:p>
          <a:p>
            <a:r>
              <a:rPr lang="en-GB" sz="1400" b="1" dirty="0"/>
              <a:t>3rd person singular: </a:t>
            </a:r>
          </a:p>
          <a:p>
            <a:r>
              <a:rPr lang="en-GB" sz="1400" i="1" dirty="0" err="1"/>
              <a:t>Perdió</a:t>
            </a:r>
            <a:r>
              <a:rPr lang="en-GB" sz="1400" dirty="0"/>
              <a:t> - lost </a:t>
            </a:r>
          </a:p>
          <a:p>
            <a:r>
              <a:rPr lang="en-GB" sz="1400" i="1" dirty="0" err="1"/>
              <a:t>Bailó</a:t>
            </a:r>
            <a:r>
              <a:rPr lang="en-GB" sz="1400" i="1" dirty="0"/>
              <a:t> </a:t>
            </a:r>
            <a:r>
              <a:rPr lang="en-GB" sz="1400" dirty="0"/>
              <a:t>- danced </a:t>
            </a:r>
          </a:p>
          <a:p>
            <a:r>
              <a:rPr lang="en-GB" sz="1400" i="1" dirty="0" err="1"/>
              <a:t>Tocó</a:t>
            </a:r>
            <a:r>
              <a:rPr lang="en-GB" sz="1400" dirty="0"/>
              <a:t> - played (instrument) </a:t>
            </a:r>
          </a:p>
          <a:p>
            <a:endParaRPr lang="en-GB" sz="1400" dirty="0"/>
          </a:p>
          <a:p>
            <a:r>
              <a:rPr lang="en-GB" sz="1400" b="1" dirty="0"/>
              <a:t>3rd person plural: </a:t>
            </a:r>
          </a:p>
          <a:p>
            <a:r>
              <a:rPr lang="en-GB" sz="1400" i="1" dirty="0" err="1"/>
              <a:t>Entraron</a:t>
            </a:r>
            <a:r>
              <a:rPr lang="en-GB" sz="1400" dirty="0"/>
              <a:t> - entered </a:t>
            </a:r>
          </a:p>
          <a:p>
            <a:r>
              <a:rPr lang="en-GB" sz="1400" i="1" dirty="0" err="1"/>
              <a:t>Salieron</a:t>
            </a:r>
            <a:r>
              <a:rPr lang="en-GB" sz="1400" dirty="0"/>
              <a:t> - went out </a:t>
            </a:r>
          </a:p>
          <a:p>
            <a:r>
              <a:rPr lang="en-GB" sz="1400" i="1" dirty="0" err="1"/>
              <a:t>Celebraron</a:t>
            </a:r>
            <a:r>
              <a:rPr lang="en-GB" sz="1400" dirty="0"/>
              <a:t> - celebrated </a:t>
            </a:r>
          </a:p>
          <a:p>
            <a:r>
              <a:rPr lang="en-GB" sz="1400" i="1" dirty="0" err="1"/>
              <a:t>Comieron</a:t>
            </a:r>
            <a:r>
              <a:rPr lang="en-GB" sz="1400" dirty="0"/>
              <a:t> - ate </a:t>
            </a:r>
          </a:p>
          <a:p>
            <a:r>
              <a:rPr lang="en-GB" sz="1400" i="1" dirty="0" err="1"/>
              <a:t>Bebieron</a:t>
            </a:r>
            <a:r>
              <a:rPr lang="en-GB" sz="1400" dirty="0"/>
              <a:t> - drank</a:t>
            </a:r>
          </a:p>
        </p:txBody>
      </p:sp>
    </p:spTree>
    <p:extLst>
      <p:ext uri="{BB962C8B-B14F-4D97-AF65-F5344CB8AC3E}">
        <p14:creationId xmlns:p14="http://schemas.microsoft.com/office/powerpoint/2010/main" val="86569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0cc96e-6408-4ddc-a21b-bc28cc8fc6ad">
      <UserInfo>
        <DisplayName>Mrs. Davis</DisplayName>
        <AccountId>23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346C26C89444ABD145C6FBE7C4943" ma:contentTypeVersion="12" ma:contentTypeDescription="Create a new document." ma:contentTypeScope="" ma:versionID="54285599f4092f541a62ce159cc35fe7">
  <xsd:schema xmlns:xsd="http://www.w3.org/2001/XMLSchema" xmlns:xs="http://www.w3.org/2001/XMLSchema" xmlns:p="http://schemas.microsoft.com/office/2006/metadata/properties" xmlns:ns2="e8c9d2e7-e75e-429c-a08d-6e366f82dc94" xmlns:ns3="f20cc96e-6408-4ddc-a21b-bc28cc8fc6ad" targetNamespace="http://schemas.microsoft.com/office/2006/metadata/properties" ma:root="true" ma:fieldsID="ab382bee8ff80f47a4f3096be605fc10" ns2:_="" ns3:_="">
    <xsd:import namespace="e8c9d2e7-e75e-429c-a08d-6e366f82dc94"/>
    <xsd:import namespace="f20cc96e-6408-4ddc-a21b-bc28cc8fc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d2e7-e75e-429c-a08d-6e366f82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cc96e-6408-4ddc-a21b-bc28cc8fc6a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96A5B-19DE-42B5-A41C-78D249D53F74}">
  <ds:schemaRefs>
    <ds:schemaRef ds:uri="http://schemas.microsoft.com/office/2006/metadata/properties"/>
    <ds:schemaRef ds:uri="http://schemas.microsoft.com/office/infopath/2007/PartnerControls"/>
    <ds:schemaRef ds:uri="f20cc96e-6408-4ddc-a21b-bc28cc8fc6ad"/>
  </ds:schemaRefs>
</ds:datastoreItem>
</file>

<file path=customXml/itemProps2.xml><?xml version="1.0" encoding="utf-8"?>
<ds:datastoreItem xmlns:ds="http://schemas.openxmlformats.org/officeDocument/2006/customXml" ds:itemID="{5CB999A5-C565-4BCA-A0FA-0F55C78ED2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67BEB4-F44B-43E0-8CC6-18C647FD3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d2e7-e75e-429c-a08d-6e366f82dc94"/>
    <ds:schemaRef ds:uri="f20cc96e-6408-4ddc-a21b-bc28cc8fc6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336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Ms. Golebiowska</cp:lastModifiedBy>
  <cp:revision>15</cp:revision>
  <dcterms:created xsi:type="dcterms:W3CDTF">2021-01-23T14:43:17Z</dcterms:created>
  <dcterms:modified xsi:type="dcterms:W3CDTF">2021-02-21T15:00:01Z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0x010100DA0346C26C89444ABD145C6FBE7C4943</vt:lpwstr>
  </property>
</Properties>
</file>