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25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F2015C-A0BE-4E6C-83E5-DADFFF79FD98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1AFF4AF-18A0-4B57-8590-1AB6FBFF9A1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105749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2882EB6-7B32-4C9D-B8C0-28AADBADC2C1}" type="slidenum">
              <a:rPr lang="en-GB" alt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GB" alt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868956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463B-C6DE-48A8-962F-69D6C9C79F5F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CBF46-D79B-42B3-A9C3-FB83446BF9F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042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AB8438-F9FF-4906-85AB-D07D584CEADC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EC6B2E-5745-4C7E-A591-0E345F546D5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787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7C22E-38B7-4F0C-8212-9EBE461CDBE0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DFB3C-9B8C-426E-85AA-2347DE33ACD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48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38CA6-2900-45DA-9C2B-6F38D2F3E87F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7CAAEE-B27C-41C3-8FC8-F02D3B64060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2314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E65490-AB24-4ABB-8508-11BA2BED10CA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69BD4A-E41A-4E37-9618-36AD26EAFF5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91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1DF43-CF48-42FE-B369-6254B240A51C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D3BD3-1D84-4B43-B86E-BD114832A59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255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50127D-9645-4A3E-AB9D-D2DB2F1C1CA3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BC127-5008-405F-BF4D-BEB3266950C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767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52714-57D8-4F56-9D15-2E5171DFAB36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E1CB7-A6BC-4DEF-BC4D-3FFF033B12D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096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FD05FB-1F8E-417B-B960-80853F281DE1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CE2C0E-E4E4-4641-8058-EA2C5DBD96A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673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A3C6D-9E3D-470A-889C-51EE1E0F4B9B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59B83-4BD7-41C8-AFA3-E4F79DAE8A1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223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EF71F8-FDBF-4A15-BA3A-41BA6AEE154C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5F6FAF-78CC-4A60-9F93-B2E9C71A2EA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85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0108A5E-956E-44CB-8E38-B66FA030A13F}" type="datetimeFigureOut">
              <a:rPr lang="en-GB"/>
              <a:pPr>
                <a:defRPr/>
              </a:pPr>
              <a:t>01/06/2020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EFB42DA-B0FB-4F6E-87CD-933BBDB460F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altLang="en-US" dirty="0" err="1" smtClean="0"/>
              <a:t>Tres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en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raya</a:t>
            </a:r>
            <a:endParaRPr lang="en-GB" alt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GB" altLang="en-US" smtClean="0"/>
          </a:p>
          <a:p>
            <a:pPr eaLnBrk="1" hangingPunct="1"/>
            <a:r>
              <a:rPr lang="en-GB" altLang="en-US" sz="5400" smtClean="0"/>
              <a:t>Three in a row</a:t>
            </a:r>
          </a:p>
        </p:txBody>
      </p:sp>
      <p:pic>
        <p:nvPicPr>
          <p:cNvPr id="2" name="cs_612020_2_21_18_1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260667" y="6104466"/>
            <a:ext cx="609600" cy="609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4" dur="988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1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838200" y="114301"/>
            <a:ext cx="10515600" cy="901700"/>
          </a:xfrm>
        </p:spPr>
        <p:txBody>
          <a:bodyPr/>
          <a:lstStyle/>
          <a:p>
            <a:pPr eaLnBrk="1" hangingPunct="1"/>
            <a:r>
              <a:rPr lang="en-GB" altLang="en-US" sz="3200" b="1" dirty="0" smtClean="0"/>
              <a:t>Put word cards of known nouns on board – numbered 1-20</a:t>
            </a:r>
            <a:r>
              <a:rPr lang="en-GB" altLang="en-US" sz="3200" dirty="0" smtClean="0"/>
              <a:t>.</a:t>
            </a:r>
          </a:p>
        </p:txBody>
      </p:sp>
      <p:sp>
        <p:nvSpPr>
          <p:cNvPr id="4099" name="Title 1"/>
          <p:cNvSpPr txBox="1">
            <a:spLocks/>
          </p:cNvSpPr>
          <p:nvPr/>
        </p:nvSpPr>
        <p:spPr bwMode="auto">
          <a:xfrm>
            <a:off x="923925" y="1016001"/>
            <a:ext cx="10515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b="1" dirty="0">
                <a:solidFill>
                  <a:schemeClr val="bg1"/>
                </a:solidFill>
                <a:latin typeface="Calibri Light" panose="020F0302020204030204" pitchFamily="34" charset="0"/>
              </a:rPr>
              <a:t>Pupils in 2 teams need three in row to win.</a:t>
            </a:r>
          </a:p>
        </p:txBody>
      </p:sp>
      <p:sp>
        <p:nvSpPr>
          <p:cNvPr id="4100" name="Title 1"/>
          <p:cNvSpPr txBox="1">
            <a:spLocks/>
          </p:cNvSpPr>
          <p:nvPr/>
        </p:nvSpPr>
        <p:spPr bwMode="auto">
          <a:xfrm>
            <a:off x="923925" y="1922199"/>
            <a:ext cx="10515600" cy="187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b="1" dirty="0">
                <a:latin typeface="Calibri Light" panose="020F0302020204030204" pitchFamily="34" charset="0"/>
              </a:rPr>
              <a:t>A pupil has to say the number of one of the coloured circles in Spanish. If the number said is, e.g. on a pink circle, and the word next to the matching number on the board is, e.g. el </a:t>
            </a:r>
            <a:r>
              <a:rPr lang="en-GB" altLang="en-US" sz="3200" b="1" dirty="0" err="1">
                <a:latin typeface="Calibri Light" panose="020F0302020204030204" pitchFamily="34" charset="0"/>
              </a:rPr>
              <a:t>vestido</a:t>
            </a:r>
            <a:r>
              <a:rPr lang="en-GB" altLang="en-US" sz="3200" b="1" dirty="0">
                <a:latin typeface="Calibri Light" panose="020F0302020204030204" pitchFamily="34" charset="0"/>
              </a:rPr>
              <a:t>, he/she has to say: El </a:t>
            </a:r>
            <a:r>
              <a:rPr lang="en-GB" altLang="en-US" sz="3200" b="1" dirty="0" err="1">
                <a:latin typeface="Calibri Light" panose="020F0302020204030204" pitchFamily="34" charset="0"/>
              </a:rPr>
              <a:t>vestido</a:t>
            </a:r>
            <a:r>
              <a:rPr lang="en-GB" altLang="en-US" sz="3200" b="1" dirty="0">
                <a:latin typeface="Calibri Light" panose="020F0302020204030204" pitchFamily="34" charset="0"/>
              </a:rPr>
              <a:t> </a:t>
            </a:r>
            <a:r>
              <a:rPr lang="en-GB" altLang="en-US" sz="3200" b="1" dirty="0" err="1">
                <a:latin typeface="Calibri Light" panose="020F0302020204030204" pitchFamily="34" charset="0"/>
              </a:rPr>
              <a:t>es</a:t>
            </a:r>
            <a:r>
              <a:rPr lang="en-GB" altLang="en-US" sz="3200" b="1" dirty="0">
                <a:latin typeface="Calibri Light" panose="020F0302020204030204" pitchFamily="34" charset="0"/>
              </a:rPr>
              <a:t> </a:t>
            </a:r>
            <a:r>
              <a:rPr lang="en-GB" altLang="en-US" sz="3200" b="1" dirty="0" err="1">
                <a:latin typeface="Calibri Light" panose="020F0302020204030204" pitchFamily="34" charset="0"/>
              </a:rPr>
              <a:t>rosa</a:t>
            </a:r>
            <a:r>
              <a:rPr lang="en-GB" altLang="en-US" sz="3200" b="1" dirty="0">
                <a:latin typeface="Calibri Light" panose="020F0302020204030204" pitchFamily="34" charset="0"/>
              </a:rPr>
              <a:t>.</a:t>
            </a:r>
          </a:p>
        </p:txBody>
      </p:sp>
      <p:sp>
        <p:nvSpPr>
          <p:cNvPr id="4101" name="Title 1"/>
          <p:cNvSpPr txBox="1">
            <a:spLocks/>
          </p:cNvSpPr>
          <p:nvPr/>
        </p:nvSpPr>
        <p:spPr bwMode="auto">
          <a:xfrm>
            <a:off x="923925" y="5308997"/>
            <a:ext cx="10515600" cy="809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b="1" dirty="0">
                <a:latin typeface="Calibri Light" panose="020F0302020204030204" pitchFamily="34" charset="0"/>
              </a:rPr>
              <a:t>Give pupils colour information sheet at end of unit for support.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923925" y="3967559"/>
            <a:ext cx="10515600" cy="134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3200" b="1" dirty="0" smtClean="0">
                <a:solidFill>
                  <a:schemeClr val="bg1"/>
                </a:solidFill>
                <a:latin typeface="Calibri Light" panose="020F0302020204030204" pitchFamily="34" charset="0"/>
              </a:rPr>
              <a:t>The circles turn red when clicked to show a correct answer, so make a note of which team has which numbers during the game.</a:t>
            </a:r>
            <a:endParaRPr lang="en-GB" altLang="en-US" sz="3200" b="1" dirty="0">
              <a:solidFill>
                <a:schemeClr val="bg1"/>
              </a:solidFill>
              <a:latin typeface="Calibri Light" panose="020F03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" name="Oval 41"/>
          <p:cNvSpPr>
            <a:spLocks noChangeArrowheads="1"/>
          </p:cNvSpPr>
          <p:nvPr/>
        </p:nvSpPr>
        <p:spPr bwMode="auto">
          <a:xfrm>
            <a:off x="1919288" y="5157788"/>
            <a:ext cx="1368425" cy="1295400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1</a:t>
            </a:r>
          </a:p>
        </p:txBody>
      </p:sp>
      <p:sp>
        <p:nvSpPr>
          <p:cNvPr id="2091" name="Oval 43"/>
          <p:cNvSpPr>
            <a:spLocks noChangeArrowheads="1"/>
          </p:cNvSpPr>
          <p:nvPr/>
        </p:nvSpPr>
        <p:spPr bwMode="auto">
          <a:xfrm>
            <a:off x="3719513" y="5156200"/>
            <a:ext cx="1368425" cy="1296988"/>
          </a:xfrm>
          <a:prstGeom prst="ellipse">
            <a:avLst/>
          </a:prstGeom>
          <a:solidFill>
            <a:srgbClr val="7030A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2</a:t>
            </a:r>
          </a:p>
        </p:txBody>
      </p:sp>
      <p:sp>
        <p:nvSpPr>
          <p:cNvPr id="2092" name="Oval 44"/>
          <p:cNvSpPr>
            <a:spLocks noChangeArrowheads="1"/>
          </p:cNvSpPr>
          <p:nvPr/>
        </p:nvSpPr>
        <p:spPr bwMode="auto">
          <a:xfrm>
            <a:off x="5519738" y="5156200"/>
            <a:ext cx="1368425" cy="1296988"/>
          </a:xfrm>
          <a:prstGeom prst="ellipse">
            <a:avLst/>
          </a:prstGeom>
          <a:solidFill>
            <a:srgbClr val="0070C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3</a:t>
            </a:r>
          </a:p>
        </p:txBody>
      </p:sp>
      <p:sp>
        <p:nvSpPr>
          <p:cNvPr id="2093" name="Oval 45"/>
          <p:cNvSpPr>
            <a:spLocks noChangeArrowheads="1"/>
          </p:cNvSpPr>
          <p:nvPr/>
        </p:nvSpPr>
        <p:spPr bwMode="auto">
          <a:xfrm>
            <a:off x="7319963" y="5157788"/>
            <a:ext cx="1368425" cy="1295400"/>
          </a:xfrm>
          <a:prstGeom prst="ellipse">
            <a:avLst/>
          </a:prstGeom>
          <a:solidFill>
            <a:schemeClr val="bg2">
              <a:lumMod val="50000"/>
            </a:schemeClr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3600" dirty="0">
                <a:latin typeface="+mn-lt"/>
              </a:rPr>
              <a:t>4</a:t>
            </a:r>
          </a:p>
        </p:txBody>
      </p:sp>
      <p:sp>
        <p:nvSpPr>
          <p:cNvPr id="2094" name="Oval 46"/>
          <p:cNvSpPr>
            <a:spLocks noChangeArrowheads="1"/>
          </p:cNvSpPr>
          <p:nvPr/>
        </p:nvSpPr>
        <p:spPr bwMode="auto">
          <a:xfrm>
            <a:off x="9120188" y="5157788"/>
            <a:ext cx="1368425" cy="1295400"/>
          </a:xfrm>
          <a:prstGeom prst="ellipse">
            <a:avLst/>
          </a:prstGeom>
          <a:solidFill>
            <a:srgbClr val="FFC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5</a:t>
            </a:r>
          </a:p>
        </p:txBody>
      </p:sp>
      <p:sp>
        <p:nvSpPr>
          <p:cNvPr id="2096" name="Oval 48"/>
          <p:cNvSpPr>
            <a:spLocks noChangeArrowheads="1"/>
          </p:cNvSpPr>
          <p:nvPr/>
        </p:nvSpPr>
        <p:spPr bwMode="auto">
          <a:xfrm>
            <a:off x="1919288" y="3644900"/>
            <a:ext cx="1368425" cy="1295400"/>
          </a:xfrm>
          <a:prstGeom prst="ellipse">
            <a:avLst/>
          </a:prstGeom>
          <a:solidFill>
            <a:srgbClr val="9933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6</a:t>
            </a:r>
          </a:p>
        </p:txBody>
      </p:sp>
      <p:sp>
        <p:nvSpPr>
          <p:cNvPr id="2097" name="Oval 49"/>
          <p:cNvSpPr>
            <a:spLocks noChangeArrowheads="1"/>
          </p:cNvSpPr>
          <p:nvPr/>
        </p:nvSpPr>
        <p:spPr bwMode="auto">
          <a:xfrm>
            <a:off x="3719513" y="3644900"/>
            <a:ext cx="1368425" cy="1295400"/>
          </a:xfrm>
          <a:prstGeom prst="ellipse">
            <a:avLst/>
          </a:prstGeom>
          <a:solidFill>
            <a:srgbClr val="00B05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7</a:t>
            </a:r>
          </a:p>
        </p:txBody>
      </p:sp>
      <p:sp>
        <p:nvSpPr>
          <p:cNvPr id="2098" name="Oval 50"/>
          <p:cNvSpPr>
            <a:spLocks noChangeArrowheads="1"/>
          </p:cNvSpPr>
          <p:nvPr/>
        </p:nvSpPr>
        <p:spPr bwMode="auto">
          <a:xfrm>
            <a:off x="5519738" y="3644900"/>
            <a:ext cx="1368425" cy="1295400"/>
          </a:xfrm>
          <a:prstGeom prst="ellipse">
            <a:avLst/>
          </a:prstGeom>
          <a:solidFill>
            <a:srgbClr val="FF00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8</a:t>
            </a:r>
          </a:p>
        </p:txBody>
      </p:sp>
      <p:sp>
        <p:nvSpPr>
          <p:cNvPr id="2099" name="Oval 51"/>
          <p:cNvSpPr>
            <a:spLocks noChangeArrowheads="1"/>
          </p:cNvSpPr>
          <p:nvPr/>
        </p:nvSpPr>
        <p:spPr bwMode="auto">
          <a:xfrm>
            <a:off x="7319963" y="3644900"/>
            <a:ext cx="1368425" cy="1295400"/>
          </a:xfrm>
          <a:prstGeom prst="ellipse">
            <a:avLst/>
          </a:prstGeom>
          <a:solidFill>
            <a:srgbClr val="0070C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9</a:t>
            </a:r>
          </a:p>
        </p:txBody>
      </p:sp>
      <p:sp>
        <p:nvSpPr>
          <p:cNvPr id="2100" name="Oval 52"/>
          <p:cNvSpPr>
            <a:spLocks noChangeArrowheads="1"/>
          </p:cNvSpPr>
          <p:nvPr/>
        </p:nvSpPr>
        <p:spPr bwMode="auto">
          <a:xfrm>
            <a:off x="9120188" y="3644900"/>
            <a:ext cx="1368425" cy="12954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10</a:t>
            </a:r>
          </a:p>
        </p:txBody>
      </p:sp>
      <p:sp>
        <p:nvSpPr>
          <p:cNvPr id="2101" name="Oval 53"/>
          <p:cNvSpPr>
            <a:spLocks noChangeArrowheads="1"/>
          </p:cNvSpPr>
          <p:nvPr/>
        </p:nvSpPr>
        <p:spPr bwMode="auto">
          <a:xfrm>
            <a:off x="1919288" y="2133600"/>
            <a:ext cx="1368425" cy="1295400"/>
          </a:xfrm>
          <a:prstGeom prst="ellipse">
            <a:avLst/>
          </a:prstGeom>
          <a:solidFill>
            <a:schemeClr val="bg2">
              <a:lumMod val="60000"/>
              <a:lumOff val="40000"/>
            </a:schemeClr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3600" dirty="0">
                <a:latin typeface="+mn-lt"/>
              </a:rPr>
              <a:t>11</a:t>
            </a:r>
          </a:p>
        </p:txBody>
      </p:sp>
      <p:sp>
        <p:nvSpPr>
          <p:cNvPr id="2102" name="Oval 54"/>
          <p:cNvSpPr>
            <a:spLocks noChangeArrowheads="1"/>
          </p:cNvSpPr>
          <p:nvPr/>
        </p:nvSpPr>
        <p:spPr bwMode="auto">
          <a:xfrm>
            <a:off x="3719513" y="2133600"/>
            <a:ext cx="1368425" cy="1295400"/>
          </a:xfrm>
          <a:prstGeom prst="ellipse">
            <a:avLst/>
          </a:prstGeom>
          <a:solidFill>
            <a:srgbClr val="FFC000"/>
          </a:solidFill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12</a:t>
            </a:r>
          </a:p>
        </p:txBody>
      </p:sp>
      <p:sp>
        <p:nvSpPr>
          <p:cNvPr id="2103" name="Oval 55"/>
          <p:cNvSpPr>
            <a:spLocks noChangeArrowheads="1"/>
          </p:cNvSpPr>
          <p:nvPr/>
        </p:nvSpPr>
        <p:spPr bwMode="auto">
          <a:xfrm>
            <a:off x="5519738" y="2132013"/>
            <a:ext cx="1368425" cy="1296987"/>
          </a:xfrm>
          <a:prstGeom prst="ellipse">
            <a:avLst/>
          </a:prstGeom>
          <a:solidFill>
            <a:srgbClr val="FFFF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13</a:t>
            </a:r>
          </a:p>
        </p:txBody>
      </p:sp>
      <p:sp>
        <p:nvSpPr>
          <p:cNvPr id="2104" name="Oval 56"/>
          <p:cNvSpPr>
            <a:spLocks noChangeArrowheads="1"/>
          </p:cNvSpPr>
          <p:nvPr/>
        </p:nvSpPr>
        <p:spPr bwMode="auto">
          <a:xfrm>
            <a:off x="7319963" y="2133600"/>
            <a:ext cx="1368425" cy="1295400"/>
          </a:xfrm>
          <a:prstGeom prst="ellipse">
            <a:avLst/>
          </a:prstGeom>
          <a:solidFill>
            <a:srgbClr val="00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2"/>
                </a:solidFill>
              </a:rPr>
              <a:t>14</a:t>
            </a:r>
          </a:p>
        </p:txBody>
      </p:sp>
      <p:sp>
        <p:nvSpPr>
          <p:cNvPr id="2105" name="Oval 57"/>
          <p:cNvSpPr>
            <a:spLocks noChangeArrowheads="1"/>
          </p:cNvSpPr>
          <p:nvPr/>
        </p:nvSpPr>
        <p:spPr bwMode="auto">
          <a:xfrm>
            <a:off x="9120188" y="2133600"/>
            <a:ext cx="1368425" cy="1295400"/>
          </a:xfrm>
          <a:prstGeom prst="ellipse">
            <a:avLst/>
          </a:prstGeom>
          <a:solidFill>
            <a:srgbClr val="FF00FF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15</a:t>
            </a:r>
          </a:p>
        </p:txBody>
      </p:sp>
      <p:sp>
        <p:nvSpPr>
          <p:cNvPr id="2106" name="Oval 58"/>
          <p:cNvSpPr>
            <a:spLocks noChangeArrowheads="1"/>
          </p:cNvSpPr>
          <p:nvPr/>
        </p:nvSpPr>
        <p:spPr bwMode="auto">
          <a:xfrm>
            <a:off x="1847850" y="620713"/>
            <a:ext cx="1368425" cy="1295400"/>
          </a:xfrm>
          <a:prstGeom prst="ellipse">
            <a:avLst/>
          </a:prstGeom>
          <a:solidFill>
            <a:srgbClr val="FFC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16</a:t>
            </a:r>
          </a:p>
        </p:txBody>
      </p:sp>
      <p:sp>
        <p:nvSpPr>
          <p:cNvPr id="2108" name="Oval 60"/>
          <p:cNvSpPr>
            <a:spLocks noChangeArrowheads="1"/>
          </p:cNvSpPr>
          <p:nvPr/>
        </p:nvSpPr>
        <p:spPr bwMode="auto">
          <a:xfrm>
            <a:off x="3719513" y="620713"/>
            <a:ext cx="1368425" cy="1295400"/>
          </a:xfrm>
          <a:prstGeom prst="ellipse">
            <a:avLst/>
          </a:prstGeom>
          <a:solidFill>
            <a:schemeClr val="tx1"/>
          </a:solidFill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>
                <a:solidFill>
                  <a:schemeClr val="bg2"/>
                </a:solidFill>
              </a:rPr>
              <a:t>17</a:t>
            </a:r>
          </a:p>
        </p:txBody>
      </p:sp>
      <p:sp>
        <p:nvSpPr>
          <p:cNvPr id="2109" name="Oval 61"/>
          <p:cNvSpPr>
            <a:spLocks noChangeArrowheads="1"/>
          </p:cNvSpPr>
          <p:nvPr/>
        </p:nvSpPr>
        <p:spPr bwMode="auto">
          <a:xfrm>
            <a:off x="5519738" y="620713"/>
            <a:ext cx="1368425" cy="1295400"/>
          </a:xfrm>
          <a:prstGeom prst="ellipse">
            <a:avLst/>
          </a:prstGeom>
          <a:solidFill>
            <a:srgbClr val="FF000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18</a:t>
            </a:r>
          </a:p>
        </p:txBody>
      </p:sp>
      <p:sp>
        <p:nvSpPr>
          <p:cNvPr id="2110" name="Oval 62"/>
          <p:cNvSpPr>
            <a:spLocks noChangeArrowheads="1"/>
          </p:cNvSpPr>
          <p:nvPr/>
        </p:nvSpPr>
        <p:spPr bwMode="auto">
          <a:xfrm>
            <a:off x="7319963" y="620713"/>
            <a:ext cx="1368425" cy="1295400"/>
          </a:xfrm>
          <a:prstGeom prst="ellipse">
            <a:avLst/>
          </a:prstGeom>
          <a:solidFill>
            <a:srgbClr val="7030A0"/>
          </a:solidFill>
          <a:ln w="254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GB" altLang="en-US" sz="3600"/>
              <a:t>19</a:t>
            </a:r>
          </a:p>
        </p:txBody>
      </p:sp>
      <p:sp>
        <p:nvSpPr>
          <p:cNvPr id="2111" name="Oval 63"/>
          <p:cNvSpPr>
            <a:spLocks noChangeArrowheads="1"/>
          </p:cNvSpPr>
          <p:nvPr/>
        </p:nvSpPr>
        <p:spPr bwMode="auto">
          <a:xfrm>
            <a:off x="9120188" y="620713"/>
            <a:ext cx="1368425" cy="1295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25400">
            <a:solidFill>
              <a:srgbClr val="00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n-US" sz="3600" dirty="0">
                <a:latin typeface="+mn-lt"/>
              </a:rPr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0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 nodeType="clickPar">
                      <p:stCondLst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9"/>
                  </p:tgtEl>
                </p:cond>
              </p:nextCondLst>
            </p:seq>
            <p:seq concurrent="1" nextAc="seek">
              <p:cTn id="21" restart="whenNotActive" fill="hold" evtFilter="cancelBubble" nodeType="interactiveSeq">
                <p:stCondLst>
                  <p:cond evt="onClick" delay="0">
                    <p:tgtEl>
                      <p:spTgt spid="20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2" fill="hold" nodeType="clickPar">
                      <p:stCondLst>
                        <p:cond delay="0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26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20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1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20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 nodeType="clickPar">
                      <p:stCondLst>
                        <p:cond delay="0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4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6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57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8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2"/>
                  </p:tgtEl>
                </p:cond>
              </p:nextCondLst>
            </p:seq>
            <p:seq concurrent="1" nextAc="seek">
              <p:cTn id="59" restart="whenNotActive" fill="hold" evtFilter="cancelBubble" nodeType="interactiveSeq">
                <p:stCondLst>
                  <p:cond evt="onClick" delay="0">
                    <p:tgtEl>
                      <p:spTgt spid="20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" fill="hold" nodeType="clickPar">
                      <p:stCondLst>
                        <p:cond delay="0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69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75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76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7" dur="500" fill="hold"/>
                                        <p:tgtEl>
                                          <p:spTgt spid="209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20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 nodeType="clickPar">
                      <p:stCondLst>
                        <p:cond delay="0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2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83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4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6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4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0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 nodeType="clickPar">
                      <p:stCondLst>
                        <p:cond delay="0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102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08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 nodeType="clickPar">
                      <p:stCondLst>
                        <p:cond delay="indefinite"/>
                      </p:stCondLst>
                      <p:childTnLst>
                        <p:par>
                          <p:cTn id="1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3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14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5" dur="500" fill="hold"/>
                                        <p:tgtEl>
                                          <p:spTgt spid="20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6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0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 nodeType="clickPar">
                      <p:stCondLst>
                        <p:cond delay="0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0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121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2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6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27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8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2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33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20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7"/>
                  </p:tgtEl>
                </p:cond>
              </p:nextCondLst>
            </p:seq>
            <p:seq concurrent="1" nextAc="seek">
              <p:cTn id="135" restart="whenNotActive" fill="hold" evtFilter="cancelBubble" nodeType="interactiveSeq">
                <p:stCondLst>
                  <p:cond evt="onClick" delay="0">
                    <p:tgtEl>
                      <p:spTgt spid="20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6" fill="hold" nodeType="clickPar">
                      <p:stCondLst>
                        <p:cond delay="0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39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1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 nodeType="clickPar">
                      <p:stCondLst>
                        <p:cond delay="indefinite"/>
                      </p:stCondLst>
                      <p:childTnLst>
                        <p:par>
                          <p:cTn id="1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5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46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7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1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52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3" dur="500" fill="hold"/>
                                        <p:tgtEl>
                                          <p:spTgt spid="2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8"/>
                  </p:tgtEl>
                </p:cond>
              </p:nextCondLst>
            </p:seq>
            <p:seq concurrent="1" nextAc="seek">
              <p:cTn id="154" restart="whenNotActive" fill="hold" evtFilter="cancelBubble" nodeType="interactiveSeq">
                <p:stCondLst>
                  <p:cond evt="onClick" delay="0">
                    <p:tgtEl>
                      <p:spTgt spid="20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5" fill="hold" nodeType="clickPar">
                      <p:stCondLst>
                        <p:cond delay="0"/>
                      </p:stCondLst>
                      <p:childTnLst>
                        <p:par>
                          <p:cTn id="1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58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159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0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4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65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6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0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71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2" dur="500" fill="hold"/>
                                        <p:tgtEl>
                                          <p:spTgt spid="209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99"/>
                  </p:tgtEl>
                </p:cond>
              </p:nextCondLst>
            </p:seq>
            <p:seq concurrent="1" nextAc="seek">
              <p:cTn id="173" restart="whenNotActive" fill="hold" evtFilter="cancelBubble" nodeType="interactiveSeq">
                <p:stCondLst>
                  <p:cond evt="onClick" delay="0">
                    <p:tgtEl>
                      <p:spTgt spid="21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4" fill="hold" nodeType="clickPar">
                      <p:stCondLst>
                        <p:cond delay="0"/>
                      </p:stCondLst>
                      <p:childTnLst>
                        <p:par>
                          <p:cTn id="1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77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178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9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 nodeType="clickPar">
                      <p:stCondLst>
                        <p:cond delay="indefinite"/>
                      </p:stCondLst>
                      <p:childTnLst>
                        <p:par>
                          <p:cTn id="1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3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184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5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 nodeType="clickPar">
                      <p:stCondLst>
                        <p:cond delay="indefinite"/>
                      </p:stCondLst>
                      <p:childTnLst>
                        <p:par>
                          <p:cTn id="1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9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190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1" dur="500" fill="hold"/>
                                        <p:tgtEl>
                                          <p:spTgt spid="210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0"/>
                  </p:tgtEl>
                </p:cond>
              </p:nextCondLst>
            </p:seq>
            <p:seq concurrent="1" nextAc="seek">
              <p:cTn id="192" restart="whenNotActive" fill="hold" evtFilter="cancelBubble" nodeType="interactiveSeq">
                <p:stCondLst>
                  <p:cond evt="onClick" delay="0">
                    <p:tgtEl>
                      <p:spTgt spid="21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3" fill="hold" nodeType="clickPar">
                      <p:stCondLst>
                        <p:cond delay="0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6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197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 nodeType="clickPar">
                      <p:stCondLst>
                        <p:cond delay="indefinite"/>
                      </p:stCondLst>
                      <p:childTnLst>
                        <p:par>
                          <p:cTn id="2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 nodeType="clickPar">
                      <p:stCondLst>
                        <p:cond delay="indefinite"/>
                      </p:stCondLst>
                      <p:childTnLst>
                        <p:par>
                          <p:cTn id="2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08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0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1"/>
                  </p:tgtEl>
                </p:cond>
              </p:nextCondLst>
            </p:seq>
            <p:seq concurrent="1" nextAc="seek">
              <p:cTn id="211" restart="whenNotActive" fill="hold" evtFilter="cancelBubble" nodeType="interactiveSeq">
                <p:stCondLst>
                  <p:cond evt="onClick" delay="0">
                    <p:tgtEl>
                      <p:spTgt spid="21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2" fill="hold" nodeType="clickPar">
                      <p:stCondLst>
                        <p:cond delay="0"/>
                      </p:stCondLst>
                      <p:childTnLst>
                        <p:par>
                          <p:cTn id="2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15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216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7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 nodeType="clickPar">
                      <p:stCondLst>
                        <p:cond delay="indefinite"/>
                      </p:stCondLst>
                      <p:childTnLst>
                        <p:par>
                          <p:cTn id="2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1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22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 nodeType="clickPar">
                      <p:stCondLst>
                        <p:cond delay="indefinite"/>
                      </p:stCondLst>
                      <p:childTnLst>
                        <p:par>
                          <p:cTn id="2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9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2"/>
                  </p:tgtEl>
                </p:cond>
              </p:nextCondLst>
            </p:seq>
            <p:seq concurrent="1" nextAc="seek">
              <p:cTn id="230" restart="whenNotActive" fill="hold" evtFilter="cancelBubble" nodeType="interactiveSeq">
                <p:stCondLst>
                  <p:cond evt="onClick" delay="0">
                    <p:tgtEl>
                      <p:spTgt spid="21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1" fill="hold" nodeType="clickPar">
                      <p:stCondLst>
                        <p:cond delay="0"/>
                      </p:stCondLst>
                      <p:childTnLst>
                        <p:par>
                          <p:cTn id="2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4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235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36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 nodeType="clickPar">
                      <p:stCondLst>
                        <p:cond delay="indefinite"/>
                      </p:stCondLst>
                      <p:childTnLst>
                        <p:par>
                          <p:cTn id="2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0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41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2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 nodeType="clickPar">
                      <p:stCondLst>
                        <p:cond delay="indefinite"/>
                      </p:stCondLst>
                      <p:childTnLst>
                        <p:par>
                          <p:cTn id="2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46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47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8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3"/>
                  </p:tgtEl>
                </p:cond>
              </p:nextCondLst>
            </p:seq>
            <p:seq concurrent="1" nextAc="seek">
              <p:cTn id="249" restart="whenNotActive" fill="hold" evtFilter="cancelBubble" nodeType="interactiveSeq">
                <p:stCondLst>
                  <p:cond evt="onClick" delay="0">
                    <p:tgtEl>
                      <p:spTgt spid="21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0" fill="hold" nodeType="clickPar">
                      <p:stCondLst>
                        <p:cond delay="0"/>
                      </p:stCondLst>
                      <p:childTnLst>
                        <p:par>
                          <p:cTn id="2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3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254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 nodeType="clickPar">
                      <p:stCondLst>
                        <p:cond delay="indefinite"/>
                      </p:stCondLst>
                      <p:childTnLst>
                        <p:par>
                          <p:cTn id="2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9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60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1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 nodeType="clickPar">
                      <p:stCondLst>
                        <p:cond delay="indefinite"/>
                      </p:stCondLst>
                      <p:childTnLst>
                        <p:par>
                          <p:cTn id="2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65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66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7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4"/>
                  </p:tgtEl>
                </p:cond>
              </p:nextCondLst>
            </p:seq>
            <p:seq concurrent="1" nextAc="seek">
              <p:cTn id="268" restart="whenNotActive" fill="hold" evtFilter="cancelBubble" nodeType="interactiveSeq">
                <p:stCondLst>
                  <p:cond evt="onClick" delay="0">
                    <p:tgtEl>
                      <p:spTgt spid="210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9" fill="hold" nodeType="clickPar">
                      <p:stCondLst>
                        <p:cond delay="0"/>
                      </p:stCondLst>
                      <p:childTnLst>
                        <p:par>
                          <p:cTn id="2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 nodeType="clickPar">
                      <p:stCondLst>
                        <p:cond delay="indefinite"/>
                      </p:stCondLst>
                      <p:childTnLst>
                        <p:par>
                          <p:cTn id="2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78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0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1" fill="hold" nodeType="clickPar">
                      <p:stCondLst>
                        <p:cond delay="indefinite"/>
                      </p:stCondLst>
                      <p:childTnLst>
                        <p:par>
                          <p:cTn id="2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84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285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6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5"/>
                  </p:tgtEl>
                </p:cond>
              </p:nextCondLst>
            </p:seq>
            <p:seq concurrent="1" nextAc="seek">
              <p:cTn id="287" restart="whenNotActive" fill="hold" evtFilter="cancelBubble" nodeType="interactiveSeq">
                <p:stCondLst>
                  <p:cond evt="onClick" delay="0">
                    <p:tgtEl>
                      <p:spTgt spid="21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8" fill="hold" nodeType="clickPar">
                      <p:stCondLst>
                        <p:cond delay="0"/>
                      </p:stCondLst>
                      <p:childTnLst>
                        <p:par>
                          <p:cTn id="2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1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292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 nodeType="clickPar">
                      <p:stCondLst>
                        <p:cond delay="indefinite"/>
                      </p:stCondLst>
                      <p:childTnLst>
                        <p:par>
                          <p:cTn id="2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97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298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9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 nodeType="clickPar">
                      <p:stCondLst>
                        <p:cond delay="indefinite"/>
                      </p:stCondLst>
                      <p:childTnLst>
                        <p:par>
                          <p:cTn id="3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03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04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5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6"/>
                  </p:tgtEl>
                </p:cond>
              </p:nextCondLst>
            </p:seq>
            <p:seq concurrent="1" nextAc="seek">
              <p:cTn id="306" restart="whenNotActive" fill="hold" evtFilter="cancelBubble" nodeType="interactiveSeq">
                <p:stCondLst>
                  <p:cond evt="onClick" delay="0">
                    <p:tgtEl>
                      <p:spTgt spid="21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7" fill="hold" nodeType="clickPar">
                      <p:stCondLst>
                        <p:cond delay="0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0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311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2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3" fill="hold" nodeType="clickPar">
                      <p:stCondLst>
                        <p:cond delay="indefinite"/>
                      </p:stCondLst>
                      <p:childTnLst>
                        <p:par>
                          <p:cTn id="3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5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16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17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8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 nodeType="clickPar">
                      <p:stCondLst>
                        <p:cond delay="indefinite"/>
                      </p:stCondLst>
                      <p:childTnLst>
                        <p:par>
                          <p:cTn id="3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2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23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24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8"/>
                  </p:tgtEl>
                </p:cond>
              </p:nextCondLst>
            </p:seq>
            <p:seq concurrent="1" nextAc="seek">
              <p:cTn id="325" restart="whenNotActive" fill="hold" evtFilter="cancelBubble" nodeType="interactiveSeq">
                <p:stCondLst>
                  <p:cond evt="onClick" delay="0">
                    <p:tgtEl>
                      <p:spTgt spid="21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6" fill="hold" nodeType="clickPar">
                      <p:stCondLst>
                        <p:cond delay="0"/>
                      </p:stCondLst>
                      <p:childTnLst>
                        <p:par>
                          <p:cTn id="3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 nodeType="clickPar">
                      <p:stCondLst>
                        <p:cond delay="indefinite"/>
                      </p:stCondLst>
                      <p:childTnLst>
                        <p:par>
                          <p:cTn id="3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4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5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7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8" fill="hold" nodeType="clickPar">
                      <p:stCondLst>
                        <p:cond delay="indefinite"/>
                      </p:stCondLst>
                      <p:childTnLst>
                        <p:par>
                          <p:cTn id="3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0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1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42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3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09"/>
                  </p:tgtEl>
                </p:cond>
              </p:nextCondLst>
            </p:seq>
            <p:seq concurrent="1" nextAc="seek">
              <p:cTn id="344" restart="whenNotActive" fill="hold" evtFilter="cancelBubble" nodeType="interactiveSeq">
                <p:stCondLst>
                  <p:cond evt="onClick" delay="0">
                    <p:tgtEl>
                      <p:spTgt spid="21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45" fill="hold" nodeType="clickPar">
                      <p:stCondLst>
                        <p:cond delay="0"/>
                      </p:stCondLst>
                      <p:childTnLst>
                        <p:par>
                          <p:cTn id="3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7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48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349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 nodeType="clickPar">
                      <p:stCondLst>
                        <p:cond delay="indefinite"/>
                      </p:stCondLst>
                      <p:childTnLst>
                        <p:par>
                          <p:cTn id="3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7" fill="hold" nodeType="clickPar">
                      <p:stCondLst>
                        <p:cond delay="indefinite"/>
                      </p:stCondLst>
                      <p:childTnLst>
                        <p:par>
                          <p:cTn id="3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9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0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2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0"/>
                  </p:tgtEl>
                </p:cond>
              </p:nextCondLst>
            </p:seq>
            <p:seq concurrent="1" nextAc="seek">
              <p:cTn id="363" restart="whenNotActive" fill="hold" evtFilter="cancelBubble" nodeType="interactiveSeq">
                <p:stCondLst>
                  <p:cond evt="onClick" delay="0">
                    <p:tgtEl>
                      <p:spTgt spid="21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4" fill="hold" nodeType="clickPar">
                      <p:stCondLst>
                        <p:cond delay="0"/>
                      </p:stCondLst>
                      <p:childTnLst>
                        <p:par>
                          <p:cTn id="3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6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7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1C0B"/>
                                      </p:to>
                                    </p:animClr>
                                    <p:set>
                                      <p:cBhvr>
                                        <p:cTn id="368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9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0" fill="hold" nodeType="clickPar">
                      <p:stCondLst>
                        <p:cond delay="indefinite"/>
                      </p:stCondLst>
                      <p:childTnLst>
                        <p:par>
                          <p:cTn id="3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2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3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  <p:set>
                                      <p:cBhvr>
                                        <p:cTn id="374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5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6" fill="hold" nodeType="clickPar">
                      <p:stCondLst>
                        <p:cond delay="indefinite"/>
                      </p:stCondLst>
                      <p:childTnLst>
                        <p:par>
                          <p:cTn id="3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8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9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  <p:set>
                                      <p:cBhvr>
                                        <p:cTn id="380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1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11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146</Words>
  <Application>Microsoft Office PowerPoint</Application>
  <PresentationFormat>Widescreen</PresentationFormat>
  <Paragraphs>29</Paragraphs>
  <Slides>3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Tres en raya</vt:lpstr>
      <vt:lpstr>Put word cards of known nouns on board – numbered 1-20.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Tres en una raya</dc:title>
  <dc:creator>Wendy</dc:creator>
  <cp:lastModifiedBy>Wendy Walker</cp:lastModifiedBy>
  <cp:revision>10</cp:revision>
  <dcterms:created xsi:type="dcterms:W3CDTF">2014-09-19T18:10:24Z</dcterms:created>
  <dcterms:modified xsi:type="dcterms:W3CDTF">2020-06-01T09:21:57Z</dcterms:modified>
</cp:coreProperties>
</file>