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58" r:id="rId4"/>
    <p:sldId id="267" r:id="rId5"/>
    <p:sldId id="268" r:id="rId6"/>
    <p:sldId id="269" r:id="rId7"/>
    <p:sldId id="270" r:id="rId8"/>
    <p:sldId id="271" r:id="rId9"/>
    <p:sldId id="284" r:id="rId10"/>
    <p:sldId id="285" r:id="rId11"/>
    <p:sldId id="286" r:id="rId12"/>
    <p:sldId id="278" r:id="rId13"/>
    <p:sldId id="281" r:id="rId14"/>
    <p:sldId id="282" r:id="rId15"/>
    <p:sldId id="273" r:id="rId16"/>
    <p:sldId id="274" r:id="rId17"/>
    <p:sldId id="287" r:id="rId18"/>
    <p:sldId id="279" r:id="rId19"/>
    <p:sldId id="280" r:id="rId20"/>
    <p:sldId id="28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2B65-7D59-435F-92E1-5F133992F0D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4319-EC3A-4FEE-A8D5-0610E998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36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2B65-7D59-435F-92E1-5F133992F0D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4319-EC3A-4FEE-A8D5-0610E998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70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2B65-7D59-435F-92E1-5F133992F0D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4319-EC3A-4FEE-A8D5-0610E998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40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2B65-7D59-435F-92E1-5F133992F0D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4319-EC3A-4FEE-A8D5-0610E998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20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2B65-7D59-435F-92E1-5F133992F0D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4319-EC3A-4FEE-A8D5-0610E998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36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2B65-7D59-435F-92E1-5F133992F0D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4319-EC3A-4FEE-A8D5-0610E998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98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2B65-7D59-435F-92E1-5F133992F0D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4319-EC3A-4FEE-A8D5-0610E998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29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2B65-7D59-435F-92E1-5F133992F0D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4319-EC3A-4FEE-A8D5-0610E998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41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2B65-7D59-435F-92E1-5F133992F0D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4319-EC3A-4FEE-A8D5-0610E998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64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2B65-7D59-435F-92E1-5F133992F0D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4319-EC3A-4FEE-A8D5-0610E998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50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2B65-7D59-435F-92E1-5F133992F0D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4319-EC3A-4FEE-A8D5-0610E998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31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B2B65-7D59-435F-92E1-5F133992F0D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F4319-EC3A-4FEE-A8D5-0610E998A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67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2.wav"/><Relationship Id="rId7" Type="http://schemas.openxmlformats.org/officeDocument/2006/relationships/image" Target="../media/image3.jpe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4" Type="http://schemas.openxmlformats.org/officeDocument/2006/relationships/audio" Target="../media/media2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4.wav"/><Relationship Id="rId7" Type="http://schemas.openxmlformats.org/officeDocument/2006/relationships/image" Target="../media/image5.jpeg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4" Type="http://schemas.openxmlformats.org/officeDocument/2006/relationships/audio" Target="../media/media4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6.wav"/><Relationship Id="rId7" Type="http://schemas.openxmlformats.org/officeDocument/2006/relationships/image" Target="../media/image6.jpeg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4" Type="http://schemas.openxmlformats.org/officeDocument/2006/relationships/audio" Target="../media/media6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8.wav"/><Relationship Id="rId7" Type="http://schemas.openxmlformats.org/officeDocument/2006/relationships/image" Target="../media/image7.jpeg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4" Type="http://schemas.openxmlformats.org/officeDocument/2006/relationships/audio" Target="../media/media8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10.wav"/><Relationship Id="rId7" Type="http://schemas.openxmlformats.org/officeDocument/2006/relationships/image" Target="../media/image8.jpeg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4" Type="http://schemas.openxmlformats.org/officeDocument/2006/relationships/audio" Target="../media/media10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12.wav"/><Relationship Id="rId7" Type="http://schemas.openxmlformats.org/officeDocument/2006/relationships/image" Target="../media/image9.jpeg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4" Type="http://schemas.openxmlformats.org/officeDocument/2006/relationships/audio" Target="../media/media12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503" y="5063109"/>
            <a:ext cx="10515600" cy="1325563"/>
          </a:xfrm>
        </p:spPr>
        <p:txBody>
          <a:bodyPr/>
          <a:lstStyle/>
          <a:p>
            <a:pPr algn="ctr"/>
            <a:r>
              <a:rPr lang="en-GB" altLang="en-US" sz="6000" b="1" dirty="0" smtClean="0">
                <a:latin typeface="Comic Sans MS" panose="030F0702030302020204" pitchFamily="66" charset="0"/>
              </a:rPr>
              <a:t> </a:t>
            </a:r>
            <a:r>
              <a:rPr lang="en-GB" altLang="en-US" sz="6000" b="1" dirty="0" err="1">
                <a:latin typeface="Comic Sans MS" panose="030F0702030302020204" pitchFamily="66" charset="0"/>
              </a:rPr>
              <a:t>C</a:t>
            </a:r>
            <a:r>
              <a:rPr lang="en-GB" altLang="en-US" sz="6000" b="1" dirty="0" err="1" smtClean="0">
                <a:latin typeface="Comic Sans MS" panose="030F0702030302020204" pitchFamily="66" charset="0"/>
              </a:rPr>
              <a:t>onversaciones</a:t>
            </a:r>
            <a:endParaRPr lang="en-GB" altLang="en-US" sz="6000" b="1" dirty="0" smtClean="0">
              <a:latin typeface="Comic Sans MS" panose="030F0702030302020204" pitchFamily="66" charset="0"/>
            </a:endParaRPr>
          </a:p>
        </p:txBody>
      </p:sp>
      <p:pic>
        <p:nvPicPr>
          <p:cNvPr id="6147" name="Picture 2" descr="http://delcampovillares.com/wp-content/uploads/2012/02/conversaciones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8" y="1290638"/>
            <a:ext cx="428625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699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96" y="1375791"/>
            <a:ext cx="2916936" cy="1042417"/>
          </a:xfrm>
        </p:spPr>
        <p:txBody>
          <a:bodyPr/>
          <a:lstStyle/>
          <a:p>
            <a:r>
              <a:rPr lang="en-GB" dirty="0" smtClean="0"/>
              <a:t>Comí</a:t>
            </a:r>
            <a:endParaRPr lang="en-GB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9496" y="2655954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Comiste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496" y="3995928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Comió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496" y="5187697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Comieron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30568" y="1375791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I ate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30568" y="2418208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You ate</a:t>
            </a:r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30568" y="3799715"/>
            <a:ext cx="3678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He/she/it ate</a:t>
            </a:r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30568" y="5038345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They ate</a:t>
            </a:r>
            <a:endParaRPr lang="en-GB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443734" y="35817"/>
            <a:ext cx="770610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/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1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11" y="1938528"/>
            <a:ext cx="10412159" cy="2676208"/>
          </a:xfrm>
        </p:spPr>
        <p:txBody>
          <a:bodyPr>
            <a:normAutofit/>
          </a:bodyPr>
          <a:lstStyle/>
          <a:p>
            <a:pPr algn="ctr"/>
            <a:r>
              <a:rPr lang="en-GB" altLang="en-US" sz="6000" b="1" dirty="0" smtClean="0">
                <a:latin typeface="Comic Sans MS" panose="030F0702030302020204" pitchFamily="66" charset="0"/>
              </a:rPr>
              <a:t> Can you put the correct verbs in the gaps?</a:t>
            </a:r>
          </a:p>
        </p:txBody>
      </p:sp>
    </p:spTree>
    <p:extLst>
      <p:ext uri="{BB962C8B-B14F-4D97-AF65-F5344CB8AC3E}">
        <p14:creationId xmlns:p14="http://schemas.microsoft.com/office/powerpoint/2010/main" val="73120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7171" name="Picture 2" descr="http://us.123rf.com/450wm/shoosanne/shoosanne1303/shoosanne130300004/18376642-cartoon-boy-and-girl-in-convers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13" y="2484438"/>
            <a:ext cx="42862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7580312" y="1176866"/>
            <a:ext cx="4332287" cy="2056871"/>
          </a:xfrm>
          <a:prstGeom prst="wedgeEllipseCallout">
            <a:avLst>
              <a:gd name="adj1" fmla="val -49127"/>
              <a:gd name="adj2" fmla="val 764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Comí </a:t>
            </a:r>
            <a:r>
              <a:rPr lang="en-GB" sz="3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una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manzana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9687" y="1778000"/>
            <a:ext cx="4089400" cy="1968500"/>
          </a:xfrm>
          <a:prstGeom prst="wedgeEllipseCallout">
            <a:avLst>
              <a:gd name="adj1" fmla="val 66397"/>
              <a:gd name="adj2" fmla="val 404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1 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¿Qué comiste </a:t>
            </a:r>
            <a:r>
              <a:rPr lang="es-E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ayer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320" y="4408488"/>
            <a:ext cx="1361641" cy="12893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3504" y="2816352"/>
            <a:ext cx="1545336" cy="41738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052560" y="1778000"/>
            <a:ext cx="1021080" cy="41738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18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7171" name="Picture 2" descr="http://us.123rf.com/450wm/shoosanne/shoosanne1303/shoosanne130300004/18376642-cartoon-boy-and-girl-in-convers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13" y="2484438"/>
            <a:ext cx="42862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7580312" y="1176866"/>
            <a:ext cx="4332287" cy="2056871"/>
          </a:xfrm>
          <a:prstGeom prst="wedgeEllipseCallout">
            <a:avLst>
              <a:gd name="adj1" fmla="val -49127"/>
              <a:gd name="adj2" fmla="val 764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Comió un </a:t>
            </a:r>
            <a:r>
              <a:rPr lang="en-GB" sz="3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helado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9687" y="1778000"/>
            <a:ext cx="4089400" cy="1968500"/>
          </a:xfrm>
          <a:prstGeom prst="wedgeEllipseCallout">
            <a:avLst>
              <a:gd name="adj1" fmla="val 66397"/>
              <a:gd name="adj2" fmla="val 404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1 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¿Qué </a:t>
            </a:r>
            <a:r>
              <a:rPr lang="es-E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comió Sofía ayer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314" name="Picture 2" descr="Image result for girl eating  icecream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799" y="3972982"/>
            <a:ext cx="27178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84832" y="2344865"/>
            <a:ext cx="1545336" cy="41738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107424" y="1778000"/>
            <a:ext cx="1149571" cy="41738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59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7171" name="Picture 2" descr="http://us.123rf.com/450wm/shoosanne/shoosanne1303/shoosanne130300004/18376642-cartoon-boy-and-girl-in-convers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13" y="2484438"/>
            <a:ext cx="42862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7580312" y="1176866"/>
            <a:ext cx="4332287" cy="2056871"/>
          </a:xfrm>
          <a:prstGeom prst="wedgeEllipseCallout">
            <a:avLst>
              <a:gd name="adj1" fmla="val -49127"/>
              <a:gd name="adj2" fmla="val 764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Comieron </a:t>
            </a:r>
            <a:r>
              <a:rPr lang="en-GB" sz="3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fruta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9687" y="1778000"/>
            <a:ext cx="4089400" cy="1968500"/>
          </a:xfrm>
          <a:prstGeom prst="wedgeEllipseCallout">
            <a:avLst>
              <a:gd name="adj1" fmla="val 66397"/>
              <a:gd name="adj2" fmla="val 404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1 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¿Qué </a:t>
            </a:r>
            <a:r>
              <a:rPr lang="es-E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comieron los chicos ayer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800" y="4145987"/>
            <a:ext cx="3549050" cy="20431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8368" y="2566321"/>
            <a:ext cx="1728216" cy="41738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073832" y="1729427"/>
            <a:ext cx="1889824" cy="41738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17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96" y="1375791"/>
            <a:ext cx="2916936" cy="1042417"/>
          </a:xfrm>
        </p:spPr>
        <p:txBody>
          <a:bodyPr/>
          <a:lstStyle/>
          <a:p>
            <a:r>
              <a:rPr lang="en-GB" dirty="0" smtClean="0"/>
              <a:t>Bebí</a:t>
            </a:r>
            <a:endParaRPr lang="en-GB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9496" y="2655954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Bebiste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496" y="3995928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Bebió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496" y="5187697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Bebieron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03720" y="3749801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I drank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30568" y="1306075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You drank</a:t>
            </a:r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30568" y="5020059"/>
            <a:ext cx="3678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He/she/it drank</a:t>
            </a:r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30568" y="2587753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They drank</a:t>
            </a:r>
            <a:endParaRPr lang="en-GB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443734" y="35817"/>
            <a:ext cx="770610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/>
              <a:t>Can you match the Spanish verbs with the English verbs?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8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96" y="1375791"/>
            <a:ext cx="2916936" cy="1042417"/>
          </a:xfrm>
        </p:spPr>
        <p:txBody>
          <a:bodyPr/>
          <a:lstStyle/>
          <a:p>
            <a:r>
              <a:rPr lang="en-GB" dirty="0" smtClean="0"/>
              <a:t>Bebí</a:t>
            </a:r>
            <a:endParaRPr lang="en-GB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9496" y="2655954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Bebiste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496" y="3995928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Bebió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496" y="5187697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Bebieron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30568" y="1375791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I drank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30568" y="2418208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You drank</a:t>
            </a:r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30568" y="3799715"/>
            <a:ext cx="3678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He/she/it drank</a:t>
            </a:r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30568" y="5038345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They drank</a:t>
            </a:r>
            <a:endParaRPr lang="en-GB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443734" y="35817"/>
            <a:ext cx="770610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/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97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11" y="1938528"/>
            <a:ext cx="10412159" cy="2676208"/>
          </a:xfrm>
        </p:spPr>
        <p:txBody>
          <a:bodyPr>
            <a:normAutofit/>
          </a:bodyPr>
          <a:lstStyle/>
          <a:p>
            <a:pPr algn="ctr"/>
            <a:r>
              <a:rPr lang="en-GB" altLang="en-US" sz="6000" b="1" dirty="0" smtClean="0">
                <a:latin typeface="Comic Sans MS" panose="030F0702030302020204" pitchFamily="66" charset="0"/>
              </a:rPr>
              <a:t> Can you put the correct verbs in the gaps?</a:t>
            </a:r>
          </a:p>
        </p:txBody>
      </p:sp>
    </p:spTree>
    <p:extLst>
      <p:ext uri="{BB962C8B-B14F-4D97-AF65-F5344CB8AC3E}">
        <p14:creationId xmlns:p14="http://schemas.microsoft.com/office/powerpoint/2010/main" val="33428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7171" name="Picture 2" descr="http://us.123rf.com/450wm/shoosanne/shoosanne1303/shoosanne130300004/18376642-cartoon-boy-and-girl-in-convers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13" y="2484438"/>
            <a:ext cx="42862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7580312" y="1176866"/>
            <a:ext cx="4332287" cy="2056871"/>
          </a:xfrm>
          <a:prstGeom prst="wedgeEllipseCallout">
            <a:avLst>
              <a:gd name="adj1" fmla="val -49127"/>
              <a:gd name="adj2" fmla="val 764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Bebí un </a:t>
            </a:r>
            <a:r>
              <a:rPr lang="en-GB" sz="3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té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9687" y="1778000"/>
            <a:ext cx="4089400" cy="1968500"/>
          </a:xfrm>
          <a:prstGeom prst="wedgeEllipseCallout">
            <a:avLst>
              <a:gd name="adj1" fmla="val 66397"/>
              <a:gd name="adj2" fmla="val 404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1 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¿Qué </a:t>
            </a:r>
            <a:r>
              <a:rPr lang="es-E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bebiste ayer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846" y="4224528"/>
            <a:ext cx="2593980" cy="17286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3504" y="2816352"/>
            <a:ext cx="1545336" cy="41738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924544" y="1977391"/>
            <a:ext cx="932688" cy="41738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83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7171" name="Picture 2" descr="http://us.123rf.com/450wm/shoosanne/shoosanne1303/shoosanne130300004/18376642-cartoon-boy-and-girl-in-convers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13" y="2484438"/>
            <a:ext cx="42862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7580312" y="1176866"/>
            <a:ext cx="4332287" cy="2056871"/>
          </a:xfrm>
          <a:prstGeom prst="wedgeEllipseCallout">
            <a:avLst>
              <a:gd name="adj1" fmla="val -49127"/>
              <a:gd name="adj2" fmla="val 764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Bebió </a:t>
            </a:r>
            <a:r>
              <a:rPr lang="en-GB" sz="3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agua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9687" y="1778000"/>
            <a:ext cx="4089400" cy="1968500"/>
          </a:xfrm>
          <a:prstGeom prst="wedgeEllipseCallout">
            <a:avLst>
              <a:gd name="adj1" fmla="val 66397"/>
              <a:gd name="adj2" fmla="val 404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1 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¿Qué </a:t>
            </a:r>
            <a:r>
              <a:rPr lang="es-E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bebió Pablo ayer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child drinking 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3746500"/>
            <a:ext cx="1821907" cy="253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05013" y="2275745"/>
            <a:ext cx="1545336" cy="41738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897112" y="1994758"/>
            <a:ext cx="1021080" cy="41738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23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11" y="1938528"/>
            <a:ext cx="10412159" cy="2676208"/>
          </a:xfrm>
        </p:spPr>
        <p:txBody>
          <a:bodyPr>
            <a:normAutofit/>
          </a:bodyPr>
          <a:lstStyle/>
          <a:p>
            <a:pPr algn="ctr"/>
            <a:r>
              <a:rPr lang="en-GB" altLang="en-US" sz="6000" b="1" dirty="0" smtClean="0">
                <a:latin typeface="Comic Sans MS" panose="030F0702030302020204" pitchFamily="66" charset="0"/>
              </a:rPr>
              <a:t> Conversations about what you or other people did in the past</a:t>
            </a:r>
          </a:p>
        </p:txBody>
      </p:sp>
    </p:spTree>
    <p:extLst>
      <p:ext uri="{BB962C8B-B14F-4D97-AF65-F5344CB8AC3E}">
        <p14:creationId xmlns:p14="http://schemas.microsoft.com/office/powerpoint/2010/main" val="251907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7171" name="Picture 2" descr="http://us.123rf.com/450wm/shoosanne/shoosanne1303/shoosanne130300004/18376642-cartoon-boy-and-girl-in-convers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13" y="2484438"/>
            <a:ext cx="42862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7580312" y="1176866"/>
            <a:ext cx="4332287" cy="2056871"/>
          </a:xfrm>
          <a:prstGeom prst="wedgeEllipseCallout">
            <a:avLst>
              <a:gd name="adj1" fmla="val -49127"/>
              <a:gd name="adj2" fmla="val 764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Bebieron </a:t>
            </a:r>
            <a:r>
              <a:rPr lang="en-GB" sz="3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leche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9687" y="1778000"/>
            <a:ext cx="4089400" cy="1968500"/>
          </a:xfrm>
          <a:prstGeom prst="wedgeEllipseCallout">
            <a:avLst>
              <a:gd name="adj1" fmla="val 66397"/>
              <a:gd name="adj2" fmla="val 404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1 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¿Qué bebieron los bebés </a:t>
            </a:r>
            <a:r>
              <a:rPr lang="es-E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ayer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338" name="Picture 2" descr="Image result for children drinking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641" y="4320645"/>
            <a:ext cx="157162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children drinking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40974" y="4320644"/>
            <a:ext cx="157162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12648" y="2566321"/>
            <a:ext cx="1709928" cy="41738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126186" y="1742822"/>
            <a:ext cx="1773461" cy="41738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37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7171" name="Picture 2" descr="http://us.123rf.com/450wm/shoosanne/shoosanne1303/shoosanne130300004/18376642-cartoon-boy-and-girl-in-conversatio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13" y="2484438"/>
            <a:ext cx="42862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7580312" y="1176866"/>
            <a:ext cx="4332287" cy="2056871"/>
          </a:xfrm>
          <a:prstGeom prst="wedgeEllipseCallout">
            <a:avLst>
              <a:gd name="adj1" fmla="val -49127"/>
              <a:gd name="adj2" fmla="val 764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Comí </a:t>
            </a:r>
            <a:r>
              <a:rPr lang="en-GB" sz="3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una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manzana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9687" y="1778000"/>
            <a:ext cx="4089400" cy="1968500"/>
          </a:xfrm>
          <a:prstGeom prst="wedgeEllipseCallout">
            <a:avLst>
              <a:gd name="adj1" fmla="val 66397"/>
              <a:gd name="adj2" fmla="val 404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1 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¿Qué comiste </a:t>
            </a:r>
            <a:r>
              <a:rPr lang="es-E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ayer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320" y="4408488"/>
            <a:ext cx="1361641" cy="1289304"/>
          </a:xfrm>
          <a:prstGeom prst="rect">
            <a:avLst/>
          </a:prstGeom>
        </p:spPr>
      </p:pic>
      <p:pic>
        <p:nvPicPr>
          <p:cNvPr id="7" name="cs_5222020_6_42_44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549400" y="3833812"/>
            <a:ext cx="609600" cy="609600"/>
          </a:xfrm>
          <a:prstGeom prst="rect">
            <a:avLst/>
          </a:prstGeom>
        </p:spPr>
      </p:pic>
      <p:pic>
        <p:nvPicPr>
          <p:cNvPr id="8" name="translate_tts (2)com man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46455" y="35290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9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70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7171" name="Picture 2" descr="http://us.123rf.com/450wm/shoosanne/shoosanne1303/shoosanne130300004/18376642-cartoon-boy-and-girl-in-conversatio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13" y="2484438"/>
            <a:ext cx="42862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7580312" y="1176866"/>
            <a:ext cx="4332287" cy="2056871"/>
          </a:xfrm>
          <a:prstGeom prst="wedgeEllipseCallout">
            <a:avLst>
              <a:gd name="adj1" fmla="val -49127"/>
              <a:gd name="adj2" fmla="val 764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Bebí un </a:t>
            </a:r>
            <a:r>
              <a:rPr lang="en-GB" sz="3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té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9687" y="1778000"/>
            <a:ext cx="4089400" cy="1968500"/>
          </a:xfrm>
          <a:prstGeom prst="wedgeEllipseCallout">
            <a:avLst>
              <a:gd name="adj1" fmla="val 66397"/>
              <a:gd name="adj2" fmla="val 404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1 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¿Qué </a:t>
            </a:r>
            <a:r>
              <a:rPr lang="es-E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bebiste ayer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846" y="4224528"/>
            <a:ext cx="2593980" cy="1728644"/>
          </a:xfrm>
          <a:prstGeom prst="rect">
            <a:avLst/>
          </a:prstGeom>
        </p:spPr>
      </p:pic>
      <p:pic>
        <p:nvPicPr>
          <p:cNvPr id="7" name="cs_5222020_6_44_0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608666" y="3919728"/>
            <a:ext cx="609600" cy="609600"/>
          </a:xfrm>
          <a:prstGeom prst="rect">
            <a:avLst/>
          </a:prstGeom>
        </p:spPr>
      </p:pic>
      <p:pic>
        <p:nvPicPr>
          <p:cNvPr id="3" name="translate_ttstea (1)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33236" y="34417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51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2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7171" name="Picture 2" descr="http://us.123rf.com/450wm/shoosanne/shoosanne1303/shoosanne130300004/18376642-cartoon-boy-and-girl-in-conversatio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13" y="2484438"/>
            <a:ext cx="42862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7580312" y="1176866"/>
            <a:ext cx="4332287" cy="2056871"/>
          </a:xfrm>
          <a:prstGeom prst="wedgeEllipseCallout">
            <a:avLst>
              <a:gd name="adj1" fmla="val -49127"/>
              <a:gd name="adj2" fmla="val 764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Bebió </a:t>
            </a:r>
            <a:r>
              <a:rPr lang="en-GB" sz="3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agua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9687" y="1778000"/>
            <a:ext cx="4089400" cy="1968500"/>
          </a:xfrm>
          <a:prstGeom prst="wedgeEllipseCallout">
            <a:avLst>
              <a:gd name="adj1" fmla="val 66397"/>
              <a:gd name="adj2" fmla="val 404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1 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¿Qué </a:t>
            </a:r>
            <a:r>
              <a:rPr lang="es-E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bebió Pablo ayer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child drinking  clipar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3746500"/>
            <a:ext cx="1821907" cy="253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s_6192020_8_49_7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700213" y="3731419"/>
            <a:ext cx="609600" cy="609600"/>
          </a:xfrm>
          <a:prstGeom prst="rect">
            <a:avLst/>
          </a:prstGeom>
        </p:spPr>
      </p:pic>
      <p:pic>
        <p:nvPicPr>
          <p:cNvPr id="7" name="translate_ttshedrankwater2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819481" y="318531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35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9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7171" name="Picture 2" descr="http://us.123rf.com/450wm/shoosanne/shoosanne1303/shoosanne130300004/18376642-cartoon-boy-and-girl-in-conversatio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13" y="2484438"/>
            <a:ext cx="42862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7580312" y="1176866"/>
            <a:ext cx="4332287" cy="2056871"/>
          </a:xfrm>
          <a:prstGeom prst="wedgeEllipseCallout">
            <a:avLst>
              <a:gd name="adj1" fmla="val -49127"/>
              <a:gd name="adj2" fmla="val 764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Comió un </a:t>
            </a:r>
            <a:r>
              <a:rPr lang="en-GB" sz="3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helado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9687" y="1778000"/>
            <a:ext cx="4089400" cy="1968500"/>
          </a:xfrm>
          <a:prstGeom prst="wedgeEllipseCallout">
            <a:avLst>
              <a:gd name="adj1" fmla="val 66397"/>
              <a:gd name="adj2" fmla="val 404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1 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¿Qué </a:t>
            </a:r>
            <a:r>
              <a:rPr lang="es-E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comió Sofía ayer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314" name="Picture 2" descr="Image result for girl eating  icecream clipar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799" y="3972982"/>
            <a:ext cx="27178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translate_ttswomanicecream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819481" y="3441700"/>
            <a:ext cx="609600" cy="609600"/>
          </a:xfrm>
          <a:prstGeom prst="rect">
            <a:avLst/>
          </a:prstGeom>
        </p:spPr>
      </p:pic>
      <p:pic>
        <p:nvPicPr>
          <p:cNvPr id="8" name="cs_6192020_8_58_59_1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700213" y="38338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63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4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44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7171" name="Picture 2" descr="http://us.123rf.com/450wm/shoosanne/shoosanne1303/shoosanne130300004/18376642-cartoon-boy-and-girl-in-conversatio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13" y="2484438"/>
            <a:ext cx="42862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7580312" y="1176866"/>
            <a:ext cx="4332287" cy="2056871"/>
          </a:xfrm>
          <a:prstGeom prst="wedgeEllipseCallout">
            <a:avLst>
              <a:gd name="adj1" fmla="val -49127"/>
              <a:gd name="adj2" fmla="val 764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Comieron </a:t>
            </a:r>
            <a:r>
              <a:rPr lang="en-GB" sz="3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fruta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9687" y="1778000"/>
            <a:ext cx="4089400" cy="1968500"/>
          </a:xfrm>
          <a:prstGeom prst="wedgeEllipseCallout">
            <a:avLst>
              <a:gd name="adj1" fmla="val 66397"/>
              <a:gd name="adj2" fmla="val 404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1 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¿Qué </a:t>
            </a:r>
            <a:r>
              <a:rPr lang="es-E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comieron los chicos ayer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800" y="4145987"/>
            <a:ext cx="3549050" cy="2043146"/>
          </a:xfrm>
          <a:prstGeom prst="rect">
            <a:avLst/>
          </a:prstGeom>
        </p:spPr>
      </p:pic>
      <p:pic>
        <p:nvPicPr>
          <p:cNvPr id="3" name="cs_6192020_8_37_28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625600" y="3841187"/>
            <a:ext cx="609600" cy="609600"/>
          </a:xfrm>
          <a:prstGeom prst="rect">
            <a:avLst/>
          </a:prstGeom>
        </p:spPr>
      </p:pic>
      <p:pic>
        <p:nvPicPr>
          <p:cNvPr id="6" name="translate_ttstheyfruit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601200" y="338506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2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3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7171" name="Picture 2" descr="http://us.123rf.com/450wm/shoosanne/shoosanne1303/shoosanne130300004/18376642-cartoon-boy-and-girl-in-conversatio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13" y="2484438"/>
            <a:ext cx="42862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7580312" y="1176866"/>
            <a:ext cx="4332287" cy="2056871"/>
          </a:xfrm>
          <a:prstGeom prst="wedgeEllipseCallout">
            <a:avLst>
              <a:gd name="adj1" fmla="val -49127"/>
              <a:gd name="adj2" fmla="val 764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Bebieron </a:t>
            </a:r>
            <a:r>
              <a:rPr lang="en-GB" sz="32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leche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9687" y="1778000"/>
            <a:ext cx="4089400" cy="1968500"/>
          </a:xfrm>
          <a:prstGeom prst="wedgeEllipseCallout">
            <a:avLst>
              <a:gd name="adj1" fmla="val 66397"/>
              <a:gd name="adj2" fmla="val 404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1 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¿Qué bebieron los bebés </a:t>
            </a:r>
            <a:r>
              <a:rPr lang="es-E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ayer</a:t>
            </a:r>
            <a:r>
              <a:rPr lang="es-E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338" name="Picture 2" descr="Image result for children drinking clip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641" y="4320645"/>
            <a:ext cx="157162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children drinking clip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40974" y="4320644"/>
            <a:ext cx="157162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cs_6192020_8_42_30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515533" y="3798888"/>
            <a:ext cx="609600" cy="609600"/>
          </a:xfrm>
          <a:prstGeom prst="rect">
            <a:avLst/>
          </a:prstGeom>
        </p:spPr>
      </p:pic>
      <p:pic>
        <p:nvPicPr>
          <p:cNvPr id="3" name="translate_tts.milk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914466" y="333586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6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7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9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96" y="1375791"/>
            <a:ext cx="2916936" cy="1042417"/>
          </a:xfrm>
        </p:spPr>
        <p:txBody>
          <a:bodyPr/>
          <a:lstStyle/>
          <a:p>
            <a:r>
              <a:rPr lang="en-GB" dirty="0" smtClean="0"/>
              <a:t>Comí</a:t>
            </a:r>
            <a:endParaRPr lang="en-GB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9496" y="2655954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Comiste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496" y="3995928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Comió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496" y="5187697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Comieron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03720" y="3749801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I ate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30568" y="1306075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You ate</a:t>
            </a:r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30568" y="5020059"/>
            <a:ext cx="3678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He/she/it ate</a:t>
            </a:r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30568" y="2587753"/>
            <a:ext cx="291693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They ate</a:t>
            </a:r>
            <a:endParaRPr lang="en-GB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443734" y="35817"/>
            <a:ext cx="7706106" cy="104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/>
              <a:t>Can you match the Spanish verbs with the English verbs?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0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210</Words>
  <Application>Microsoft Office PowerPoint</Application>
  <PresentationFormat>Widescreen</PresentationFormat>
  <Paragraphs>64</Paragraphs>
  <Slides>20</Slides>
  <Notes>0</Notes>
  <HiddenSlides>0</HiddenSlides>
  <MMClips>12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Office Theme</vt:lpstr>
      <vt:lpstr> Conversaciones</vt:lpstr>
      <vt:lpstr> Conversations about what you or other people did in the past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Comí</vt:lpstr>
      <vt:lpstr>Comí</vt:lpstr>
      <vt:lpstr> Can you put the correct verbs in the gaps?</vt:lpstr>
      <vt:lpstr>PowerPoint Presentation</vt:lpstr>
      <vt:lpstr>PowerPoint Presentation</vt:lpstr>
      <vt:lpstr>PowerPoint Presentation</vt:lpstr>
      <vt:lpstr>Bebí</vt:lpstr>
      <vt:lpstr>Bebí</vt:lpstr>
      <vt:lpstr> Can you put the correct verbs in the gaps?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Walker</dc:creator>
  <cp:lastModifiedBy>Wendy Walker</cp:lastModifiedBy>
  <cp:revision>13</cp:revision>
  <dcterms:created xsi:type="dcterms:W3CDTF">2016-08-28T23:13:19Z</dcterms:created>
  <dcterms:modified xsi:type="dcterms:W3CDTF">2020-06-19T16:06:52Z</dcterms:modified>
</cp:coreProperties>
</file>