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307" r:id="rId3"/>
    <p:sldId id="317" r:id="rId4"/>
    <p:sldId id="308" r:id="rId5"/>
    <p:sldId id="309" r:id="rId6"/>
    <p:sldId id="318" r:id="rId7"/>
    <p:sldId id="310" r:id="rId8"/>
    <p:sldId id="311" r:id="rId9"/>
    <p:sldId id="312" r:id="rId10"/>
    <p:sldId id="313" r:id="rId11"/>
    <p:sldId id="257" r:id="rId12"/>
    <p:sldId id="264" r:id="rId13"/>
    <p:sldId id="265" r:id="rId14"/>
    <p:sldId id="266" r:id="rId15"/>
    <p:sldId id="301" r:id="rId16"/>
    <p:sldId id="267" r:id="rId17"/>
    <p:sldId id="268" r:id="rId18"/>
    <p:sldId id="269" r:id="rId19"/>
    <p:sldId id="270" r:id="rId20"/>
    <p:sldId id="30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9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1" r:id="rId42"/>
    <p:sldId id="319" r:id="rId43"/>
    <p:sldId id="315" r:id="rId44"/>
    <p:sldId id="326" r:id="rId45"/>
    <p:sldId id="298" r:id="rId46"/>
    <p:sldId id="302" r:id="rId47"/>
    <p:sldId id="322" r:id="rId48"/>
    <p:sldId id="323" r:id="rId49"/>
    <p:sldId id="324" r:id="rId50"/>
    <p:sldId id="325" r:id="rId51"/>
    <p:sldId id="314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37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9706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7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387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185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44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31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43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78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284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9970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6921B-2288-429C-B8FD-B66CC0CE4D46}" type="datetimeFigureOut">
              <a:rPr lang="en-GB" smtClean="0"/>
              <a:t>11/10/2015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88C0D-21DB-4C5C-A783-BF65A8B4F3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6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18.gi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21.gif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5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2.pn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wav"/><Relationship Id="rId13" Type="http://schemas.microsoft.com/office/2007/relationships/media" Target="../media/media42.wav"/><Relationship Id="rId3" Type="http://schemas.microsoft.com/office/2007/relationships/media" Target="../media/media37.wav"/><Relationship Id="rId7" Type="http://schemas.microsoft.com/office/2007/relationships/media" Target="../media/media39.wav"/><Relationship Id="rId12" Type="http://schemas.openxmlformats.org/officeDocument/2006/relationships/audio" Target="../media/media41.wav"/><Relationship Id="rId2" Type="http://schemas.openxmlformats.org/officeDocument/2006/relationships/audio" Target="../media/media36.wav"/><Relationship Id="rId16" Type="http://schemas.openxmlformats.org/officeDocument/2006/relationships/image" Target="../media/image2.png"/><Relationship Id="rId1" Type="http://schemas.microsoft.com/office/2007/relationships/media" Target="../media/media36.wav"/><Relationship Id="rId6" Type="http://schemas.openxmlformats.org/officeDocument/2006/relationships/audio" Target="../media/media38.wav"/><Relationship Id="rId11" Type="http://schemas.microsoft.com/office/2007/relationships/media" Target="../media/media41.wav"/><Relationship Id="rId5" Type="http://schemas.microsoft.com/office/2007/relationships/media" Target="../media/media38.wav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40.wav"/><Relationship Id="rId4" Type="http://schemas.openxmlformats.org/officeDocument/2006/relationships/audio" Target="../media/media37.wav"/><Relationship Id="rId9" Type="http://schemas.microsoft.com/office/2007/relationships/media" Target="../media/media40.wav"/><Relationship Id="rId14" Type="http://schemas.openxmlformats.org/officeDocument/2006/relationships/audio" Target="../media/media42.wav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6.wav"/><Relationship Id="rId13" Type="http://schemas.microsoft.com/office/2007/relationships/media" Target="../media/media49.wav"/><Relationship Id="rId3" Type="http://schemas.microsoft.com/office/2007/relationships/media" Target="../media/media44.wav"/><Relationship Id="rId7" Type="http://schemas.microsoft.com/office/2007/relationships/media" Target="../media/media46.wav"/><Relationship Id="rId12" Type="http://schemas.openxmlformats.org/officeDocument/2006/relationships/audio" Target="../media/media48.wav"/><Relationship Id="rId2" Type="http://schemas.openxmlformats.org/officeDocument/2006/relationships/audio" Target="../media/media43.wav"/><Relationship Id="rId16" Type="http://schemas.openxmlformats.org/officeDocument/2006/relationships/image" Target="../media/image2.png"/><Relationship Id="rId1" Type="http://schemas.microsoft.com/office/2007/relationships/media" Target="../media/media43.wav"/><Relationship Id="rId6" Type="http://schemas.openxmlformats.org/officeDocument/2006/relationships/audio" Target="../media/media45.wav"/><Relationship Id="rId11" Type="http://schemas.microsoft.com/office/2007/relationships/media" Target="../media/media48.wav"/><Relationship Id="rId5" Type="http://schemas.microsoft.com/office/2007/relationships/media" Target="../media/media45.wav"/><Relationship Id="rId15" Type="http://schemas.openxmlformats.org/officeDocument/2006/relationships/slideLayout" Target="../slideLayouts/slideLayout6.xml"/><Relationship Id="rId10" Type="http://schemas.openxmlformats.org/officeDocument/2006/relationships/audio" Target="../media/media47.wav"/><Relationship Id="rId4" Type="http://schemas.openxmlformats.org/officeDocument/2006/relationships/audio" Target="../media/media44.wav"/><Relationship Id="rId9" Type="http://schemas.microsoft.com/office/2007/relationships/media" Target="../media/media47.wav"/><Relationship Id="rId14" Type="http://schemas.openxmlformats.org/officeDocument/2006/relationships/audio" Target="../media/media49.wav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1.wav"/><Relationship Id="rId7" Type="http://schemas.openxmlformats.org/officeDocument/2006/relationships/image" Target="../media/image39.jpg"/><Relationship Id="rId2" Type="http://schemas.openxmlformats.org/officeDocument/2006/relationships/audio" Target="../media/media50.wav"/><Relationship Id="rId1" Type="http://schemas.microsoft.com/office/2007/relationships/media" Target="../media/media50.wav"/><Relationship Id="rId6" Type="http://schemas.openxmlformats.org/officeDocument/2006/relationships/image" Target="../media/image38.jpe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1.wav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media" Target="../media/media53.wav"/><Relationship Id="rId2" Type="http://schemas.openxmlformats.org/officeDocument/2006/relationships/audio" Target="../media/media52.wav"/><Relationship Id="rId1" Type="http://schemas.microsoft.com/office/2007/relationships/media" Target="../media/media52.wa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5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4.mp4"/><Relationship Id="rId1" Type="http://schemas.microsoft.com/office/2007/relationships/media" Target="../media/media54.mp4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.wav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openxmlformats.org/officeDocument/2006/relationships/image" Target="../media/image5.jpeg"/><Relationship Id="rId5" Type="http://schemas.microsoft.com/office/2007/relationships/media" Target="../media/media5.wav"/><Relationship Id="rId10" Type="http://schemas.openxmlformats.org/officeDocument/2006/relationships/image" Target="../media/image4.jpeg"/><Relationship Id="rId4" Type="http://schemas.openxmlformats.org/officeDocument/2006/relationships/audio" Target="../media/media4.wav"/><Relationship Id="rId9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916" y="3113904"/>
            <a:ext cx="2057400" cy="2228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81490" y="1270341"/>
            <a:ext cx="701025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8000" b="1" cap="none" spc="0" dirty="0">
                <a:ln/>
                <a:solidFill>
                  <a:schemeClr val="accent3"/>
                </a:solidFill>
                <a:effectLst/>
              </a:rPr>
              <a:t>Spanish phonics</a:t>
            </a:r>
          </a:p>
        </p:txBody>
      </p:sp>
    </p:spTree>
    <p:extLst>
      <p:ext uri="{BB962C8B-B14F-4D97-AF65-F5344CB8AC3E}">
        <p14:creationId xmlns:p14="http://schemas.microsoft.com/office/powerpoint/2010/main" val="81128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41622" y="1911113"/>
            <a:ext cx="90780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latin typeface="+mj-lt"/>
              </a:rPr>
              <a:t>The letters </a:t>
            </a:r>
            <a:r>
              <a:rPr lang="en-GB" sz="3600" dirty="0" smtClean="0">
                <a:latin typeface="+mj-lt"/>
              </a:rPr>
              <a:t>K and </a:t>
            </a:r>
            <a:r>
              <a:rPr lang="en-GB" sz="3600" dirty="0">
                <a:latin typeface="+mj-lt"/>
              </a:rPr>
              <a:t>W do not exist in Spanish words unless the words originated in another </a:t>
            </a:r>
            <a:r>
              <a:rPr lang="en-GB" sz="3600" dirty="0" smtClean="0">
                <a:latin typeface="+mj-lt"/>
              </a:rPr>
              <a:t>country, e.g. koala, wok.</a:t>
            </a:r>
            <a:endParaRPr lang="en-GB" sz="36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1622" y="4402725"/>
            <a:ext cx="8559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Spanish </a:t>
            </a:r>
            <a:r>
              <a:rPr lang="en-US" sz="3600" dirty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 must pronounce every single letter except ‘</a:t>
            </a:r>
            <a:r>
              <a:rPr lang="en-US" sz="3600" dirty="0" smtClean="0"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h’.</a:t>
            </a:r>
            <a:endParaRPr lang="en-GB" sz="3600" dirty="0">
              <a:latin typeface="Calibri Light" panose="020F03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9330" y="404386"/>
            <a:ext cx="8476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Facts about the Spanish alphabet - 2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93736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solidFill>
                  <a:srgbClr val="0070C0"/>
                </a:solidFill>
              </a:rPr>
              <a:t>¡</a:t>
            </a:r>
            <a:r>
              <a:rPr lang="en-GB" dirty="0" err="1">
                <a:solidFill>
                  <a:srgbClr val="0070C0"/>
                </a:solidFill>
              </a:rPr>
              <a:t>Vamos</a:t>
            </a:r>
            <a:r>
              <a:rPr lang="en-GB" dirty="0">
                <a:solidFill>
                  <a:srgbClr val="0070C0"/>
                </a:solidFill>
              </a:rPr>
              <a:t> a </a:t>
            </a:r>
            <a:r>
              <a:rPr lang="en-GB" dirty="0" err="1">
                <a:solidFill>
                  <a:srgbClr val="0070C0"/>
                </a:solidFill>
              </a:rPr>
              <a:t>cantar</a:t>
            </a:r>
            <a:r>
              <a:rPr lang="en-GB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3" name="Alfabeto Español - Canciones Infantil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10249" y="278542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9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133" y="86627"/>
            <a:ext cx="11525689" cy="1604061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Here are words that begin with each letter of the Spanish alphabet (or have the letter within the word as in the ‘Ñ </a:t>
            </a:r>
            <a:r>
              <a:rPr lang="en-GB" b="1" dirty="0" err="1" smtClean="0">
                <a:solidFill>
                  <a:srgbClr val="FF0000"/>
                </a:solidFill>
              </a:rPr>
              <a:t>ñ</a:t>
            </a:r>
            <a:r>
              <a:rPr lang="en-GB" b="1" dirty="0" smtClean="0">
                <a:solidFill>
                  <a:srgbClr val="FF0000"/>
                </a:solidFill>
              </a:rPr>
              <a:t>’ example).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199" y="2843768"/>
            <a:ext cx="178164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41016" y="3059211"/>
            <a:ext cx="196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>
                <a:solidFill>
                  <a:srgbClr val="333333"/>
                </a:solidFill>
                <a:latin typeface="Calibri" panose="020F0502020204030204" pitchFamily="34" charset="0"/>
              </a:rPr>
              <a:t>abeja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59" y="2183027"/>
            <a:ext cx="2021087" cy="2099333"/>
          </a:xfrm>
          <a:prstGeom prst="rect">
            <a:avLst/>
          </a:prstGeom>
        </p:spPr>
      </p:pic>
      <p:pic>
        <p:nvPicPr>
          <p:cNvPr id="6" name="Voice 09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5222" y="57767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8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b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9871" y="3073973"/>
            <a:ext cx="196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bebé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584" y="2457835"/>
            <a:ext cx="3005264" cy="1713940"/>
          </a:xfrm>
          <a:prstGeom prst="rect">
            <a:avLst/>
          </a:prstGeom>
        </p:spPr>
      </p:pic>
      <p:pic>
        <p:nvPicPr>
          <p:cNvPr id="5" name="Voice 1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9362" y="591682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4824" y="5828719"/>
            <a:ext cx="90042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the </a:t>
            </a:r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</a:rPr>
              <a:t>letters 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b </a:t>
            </a:r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</a:rPr>
              <a:t>and 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b </a:t>
            </a:r>
            <a:r>
              <a:rPr lang="en-GB" sz="2800" dirty="0">
                <a:solidFill>
                  <a:srgbClr val="00B050"/>
                </a:solidFill>
                <a:latin typeface="Calibri" panose="020F0502020204030204" pitchFamily="34" charset="0"/>
              </a:rPr>
              <a:t>are pronounced exactly alike in 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Spanish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35" y="5898289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85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*</a:t>
            </a:r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9871" y="3073973"/>
            <a:ext cx="196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conejo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914" y="2127422"/>
            <a:ext cx="2800865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986" y="5726161"/>
            <a:ext cx="365792" cy="384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46778" y="5687497"/>
            <a:ext cx="6454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‘hard’ c before 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a,o,u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Voice 1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918202"/>
            <a:ext cx="609600" cy="60960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90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*</a:t>
            </a:r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9871" y="3073973"/>
            <a:ext cx="196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cien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235" y="5517189"/>
            <a:ext cx="365792" cy="38408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0027" y="5476472"/>
            <a:ext cx="6454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‘soft’ c before 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e,i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Voice 1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8778" y="6023236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4.bp.blogspot.com/-yKjEItOYO-M/U-5p1vxB5hI/AAAAAAAAH24/OuPZbSziKx0/s1600/100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584" y="2858530"/>
            <a:ext cx="2911390" cy="13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56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39871" y="3073973"/>
            <a:ext cx="19607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dedo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935" y="2442347"/>
            <a:ext cx="2387600" cy="1841500"/>
          </a:xfrm>
          <a:prstGeom prst="rect">
            <a:avLst/>
          </a:prstGeom>
        </p:spPr>
      </p:pic>
      <p:pic>
        <p:nvPicPr>
          <p:cNvPr id="5" name="Voice 1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14670" y="5875637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41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elefante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66" y="2504302"/>
            <a:ext cx="2774820" cy="2154648"/>
          </a:xfrm>
          <a:prstGeom prst="rect">
            <a:avLst/>
          </a:prstGeom>
        </p:spPr>
      </p:pic>
      <p:pic>
        <p:nvPicPr>
          <p:cNvPr id="6" name="Voice 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16827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0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f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fruta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76" y="2611395"/>
            <a:ext cx="3295137" cy="2215978"/>
          </a:xfrm>
          <a:prstGeom prst="rect">
            <a:avLst/>
          </a:prstGeom>
        </p:spPr>
      </p:pic>
      <p:pic>
        <p:nvPicPr>
          <p:cNvPr id="5" name="Voice 1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8174" y="5900351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66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gato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658" y="2092409"/>
            <a:ext cx="3335915" cy="2980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654" y="5500016"/>
            <a:ext cx="365792" cy="3840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46778" y="5500016"/>
            <a:ext cx="6454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‘hard’ g before 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a,o,u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Voice 1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6411" y="5959391"/>
            <a:ext cx="609600" cy="6096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31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What is phonics?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11178" y="3476538"/>
            <a:ext cx="103796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 smtClean="0">
                <a:latin typeface="+mj-lt"/>
              </a:rPr>
              <a:t>It is linking </a:t>
            </a:r>
            <a:r>
              <a:rPr lang="en-GB" sz="3600" dirty="0">
                <a:latin typeface="+mj-lt"/>
              </a:rPr>
              <a:t>sounds with letters of the alphabet</a:t>
            </a:r>
            <a:r>
              <a:rPr lang="en-GB" sz="3600" dirty="0" smtClean="0">
                <a:latin typeface="+mj-lt"/>
              </a:rPr>
              <a:t>.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972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gimnasio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2050" name="Picture 2" descr="http://images.clipartpanda.com/pe-class-clip-art-basketball-clip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18" y="2387641"/>
            <a:ext cx="2672235" cy="244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10" y="3204519"/>
            <a:ext cx="359935" cy="3779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830" y="5604762"/>
            <a:ext cx="365792" cy="3840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46778" y="5500016"/>
            <a:ext cx="64544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‘soft’ g before 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e,i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Voice 1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3800" y="5837018"/>
            <a:ext cx="609600" cy="6096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559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20347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helado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174" y="2134522"/>
            <a:ext cx="2417848" cy="1966785"/>
          </a:xfrm>
          <a:prstGeom prst="rect">
            <a:avLst/>
          </a:prstGeom>
        </p:spPr>
      </p:pic>
      <p:pic>
        <p:nvPicPr>
          <p:cNvPr id="5" name="Voice 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04372" y="5990967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987603" y="5636436"/>
            <a:ext cx="440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 h is a silent letter in Spanish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5706005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 </a:t>
            </a:r>
            <a:r>
              <a:rPr lang="en-GB" sz="72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iglesia</a:t>
            </a:r>
            <a:endParaRPr lang="en-GB" sz="4400" dirty="0">
              <a:latin typeface="Calibri" panose="020F050202020403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Voice 1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593289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34" y="1982804"/>
            <a:ext cx="2312570" cy="297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</a:t>
            </a:r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jirafa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875" y="1913237"/>
            <a:ext cx="3122141" cy="3122141"/>
          </a:xfrm>
          <a:prstGeom prst="rect">
            <a:avLst/>
          </a:prstGeom>
        </p:spPr>
      </p:pic>
      <p:pic>
        <p:nvPicPr>
          <p:cNvPr id="5" name="Voice 1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933303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219200" y="5941610"/>
            <a:ext cx="6812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j in Spanish sounds like h in English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648" y="3185709"/>
            <a:ext cx="365792" cy="38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735" y="6011179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2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56735" y="2858530"/>
            <a:ext cx="176311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</a:t>
            </a:r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72337" y="3197713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kilo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843" y="1754659"/>
            <a:ext cx="3123000" cy="3123000"/>
          </a:xfrm>
          <a:prstGeom prst="rect">
            <a:avLst/>
          </a:prstGeom>
        </p:spPr>
      </p:pic>
      <p:pic>
        <p:nvPicPr>
          <p:cNvPr id="6" name="Voice 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7323" y="5933303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9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3" y="2875005"/>
            <a:ext cx="178782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  <a:r>
              <a:rPr lang="en-GB" sz="7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luna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Voice 1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1125" y="5875638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http://images.clipartpanda.com/happy-moon-clipart-moon-clip-art-10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42" y="2627696"/>
            <a:ext cx="2100150" cy="203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2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mano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34" y="2539143"/>
            <a:ext cx="1855573" cy="1855573"/>
          </a:xfrm>
          <a:prstGeom prst="rect">
            <a:avLst/>
          </a:prstGeom>
        </p:spPr>
      </p:pic>
      <p:pic>
        <p:nvPicPr>
          <p:cNvPr id="6" name="Voice 1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859163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3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nube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22" y="2658761"/>
            <a:ext cx="2940908" cy="2205681"/>
          </a:xfrm>
          <a:prstGeom prst="rect">
            <a:avLst/>
          </a:prstGeom>
        </p:spPr>
      </p:pic>
      <p:pic>
        <p:nvPicPr>
          <p:cNvPr id="5" name="Voice 1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916827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2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Ñ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ñ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señorita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1028" name="Picture 4" descr="http://us.cdn2.123rf.com/168nwm/lenm/lenm1410/lenm141000331/32986204-illustration-featuring-a-girl-wearing-a-mexican-costu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935" y="2174788"/>
            <a:ext cx="1611024" cy="239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oice 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0415" y="5956982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22" y="3223517"/>
            <a:ext cx="365792" cy="384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022" y="6047728"/>
            <a:ext cx="365792" cy="3840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26236" y="5908589"/>
            <a:ext cx="6812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ñ is like ‘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ny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’ sound in English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49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o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oveja</a:t>
            </a:r>
            <a:endParaRPr lang="en-GB" sz="4400" dirty="0">
              <a:latin typeface="Calibri" panose="020F0502020204030204" pitchFamily="34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80" y="2200139"/>
            <a:ext cx="2629034" cy="2303595"/>
          </a:xfrm>
          <a:prstGeom prst="rect">
            <a:avLst/>
          </a:prstGeom>
        </p:spPr>
      </p:pic>
      <p:pic>
        <p:nvPicPr>
          <p:cNvPr id="8" name="Voice 19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802" y="5809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8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What are phonemes?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77675" y="2629093"/>
            <a:ext cx="86386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 smtClean="0">
                <a:latin typeface="+mj-lt"/>
              </a:rPr>
              <a:t>They are the individual sounds in a word, e.g.</a:t>
            </a:r>
            <a:endParaRPr lang="en-GB" sz="36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8726" y="3708566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 err="1" smtClean="0">
                <a:solidFill>
                  <a:schemeClr val="accent5"/>
                </a:solidFill>
              </a:rPr>
              <a:t>i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16071" y="3613664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dirty="0" smtClean="0">
                <a:solidFill>
                  <a:schemeClr val="accent5"/>
                </a:solidFill>
              </a:rPr>
              <a:t>j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70609" y="4213829"/>
            <a:ext cx="159627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400" dirty="0" smtClean="0">
                <a:solidFill>
                  <a:prstClr val="black"/>
                </a:solidFill>
              </a:rPr>
              <a:t>am</a:t>
            </a:r>
            <a:r>
              <a:rPr lang="en-GB" sz="4400" dirty="0" smtClean="0">
                <a:solidFill>
                  <a:srgbClr val="0070C0"/>
                </a:solidFill>
              </a:rPr>
              <a:t>i</a:t>
            </a:r>
            <a:r>
              <a:rPr lang="en-GB" sz="4400" dirty="0" smtClean="0">
                <a:solidFill>
                  <a:prstClr val="black"/>
                </a:solidFill>
              </a:rPr>
              <a:t>go</a:t>
            </a:r>
            <a:endParaRPr lang="en-GB" sz="44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80826" y="4104221"/>
            <a:ext cx="1340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GB" sz="4400" dirty="0" err="1" smtClean="0">
                <a:solidFill>
                  <a:srgbClr val="0070C0"/>
                </a:solidFill>
              </a:rPr>
              <a:t>j</a:t>
            </a:r>
            <a:r>
              <a:rPr lang="en-GB" sz="4400" dirty="0" err="1" smtClean="0">
                <a:solidFill>
                  <a:prstClr val="black"/>
                </a:solidFill>
              </a:rPr>
              <a:t>unio</a:t>
            </a:r>
            <a:endParaRPr lang="en-GB" sz="4400" dirty="0">
              <a:solidFill>
                <a:prstClr val="black"/>
              </a:solidFill>
            </a:endParaRPr>
          </a:p>
        </p:txBody>
      </p:sp>
      <p:pic>
        <p:nvPicPr>
          <p:cNvPr id="15" name="Voice 1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0826" y="5266608"/>
            <a:ext cx="609600" cy="609600"/>
          </a:xfrm>
          <a:prstGeom prst="rect">
            <a:avLst/>
          </a:prstGeom>
        </p:spPr>
      </p:pic>
      <p:pic>
        <p:nvPicPr>
          <p:cNvPr id="16" name="Voice 190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7111" y="5269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1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patatas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77" y="2141837"/>
            <a:ext cx="4105919" cy="2737279"/>
          </a:xfrm>
          <a:prstGeom prst="rect">
            <a:avLst/>
          </a:prstGeom>
        </p:spPr>
      </p:pic>
      <p:pic>
        <p:nvPicPr>
          <p:cNvPr id="5" name="Voice 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876852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61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q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queso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66773"/>
            <a:ext cx="3048000" cy="2844800"/>
          </a:xfrm>
          <a:prstGeom prst="rect">
            <a:avLst/>
          </a:prstGeom>
        </p:spPr>
      </p:pic>
      <p:pic>
        <p:nvPicPr>
          <p:cNvPr id="6" name="Voice 1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752639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326236" y="5908589"/>
            <a:ext cx="68126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‘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qu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’ in Spanish sounds like ‘k’ sound in English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949" y="5978158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33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ratón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26" y="2500812"/>
            <a:ext cx="2181795" cy="1932235"/>
          </a:xfrm>
          <a:prstGeom prst="rect">
            <a:avLst/>
          </a:prstGeom>
        </p:spPr>
      </p:pic>
      <p:pic>
        <p:nvPicPr>
          <p:cNvPr id="5" name="Voice 1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2038" y="5753198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62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sapo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50" y="2060999"/>
            <a:ext cx="3171043" cy="3091767"/>
          </a:xfrm>
          <a:prstGeom prst="rect">
            <a:avLst/>
          </a:prstGeom>
        </p:spPr>
      </p:pic>
      <p:pic>
        <p:nvPicPr>
          <p:cNvPr id="6" name="Voice 1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751811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2022" y="2875005"/>
            <a:ext cx="2191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teléfono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577" y="2150075"/>
            <a:ext cx="3893752" cy="2920314"/>
          </a:xfrm>
          <a:prstGeom prst="rect">
            <a:avLst/>
          </a:prstGeom>
        </p:spPr>
      </p:pic>
      <p:pic>
        <p:nvPicPr>
          <p:cNvPr id="5" name="Voice 1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9362" y="5900352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3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866769"/>
            <a:ext cx="2185085" cy="12085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u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uvas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611" y="2240692"/>
            <a:ext cx="3581400" cy="2184353"/>
          </a:xfrm>
          <a:prstGeom prst="rect">
            <a:avLst/>
          </a:prstGeom>
        </p:spPr>
      </p:pic>
      <p:pic>
        <p:nvPicPr>
          <p:cNvPr id="6" name="Voice 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857601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94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866769"/>
            <a:ext cx="2185085" cy="12085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ventana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195" y="1611455"/>
            <a:ext cx="2460780" cy="3671094"/>
          </a:xfrm>
          <a:prstGeom prst="rect">
            <a:avLst/>
          </a:prstGeom>
        </p:spPr>
      </p:pic>
      <p:pic>
        <p:nvPicPr>
          <p:cNvPr id="5" name="Voice 1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7048" y="5854022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74719" y="5854022"/>
            <a:ext cx="8826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v is like a soft, breathy ‘b’ sound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5854022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866769"/>
            <a:ext cx="2185085" cy="12085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windsurf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10" y="2191859"/>
            <a:ext cx="2292979" cy="2212725"/>
          </a:xfrm>
          <a:prstGeom prst="rect">
            <a:avLst/>
          </a:prstGeom>
        </p:spPr>
      </p:pic>
      <p:pic>
        <p:nvPicPr>
          <p:cNvPr id="5" name="Voice 1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9000" y="5785022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4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866769"/>
            <a:ext cx="2185085" cy="12085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x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xilófono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91" y="2326613"/>
            <a:ext cx="2849059" cy="2530914"/>
          </a:xfrm>
          <a:prstGeom prst="rect">
            <a:avLst/>
          </a:prstGeom>
        </p:spPr>
      </p:pic>
      <p:pic>
        <p:nvPicPr>
          <p:cNvPr id="6" name="Voice 1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801497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6280692"/>
            <a:ext cx="365792" cy="3840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06227" y="6149487"/>
            <a:ext cx="9779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x at the start of a word is a bit like ‘s’ sound in English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49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866769"/>
            <a:ext cx="2185085" cy="12085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y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smtClean="0">
                <a:solidFill>
                  <a:srgbClr val="333333"/>
                </a:solidFill>
                <a:latin typeface="Calibri" panose="020F0502020204030204" pitchFamily="34" charset="0"/>
              </a:rPr>
              <a:t>yoyo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596" y="2081856"/>
            <a:ext cx="2857500" cy="2990850"/>
          </a:xfrm>
          <a:prstGeom prst="rect">
            <a:avLst/>
          </a:prstGeom>
        </p:spPr>
      </p:pic>
      <p:pic>
        <p:nvPicPr>
          <p:cNvPr id="5" name="Voice 13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9957" y="5816412"/>
            <a:ext cx="609600" cy="6096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92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Similarities between Spanish and English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38200" y="18438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Both languages use the Roman alphabet.</a:t>
            </a:r>
            <a:endParaRPr lang="en-GB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08222" y="39073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7508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Many words are the same in both languages.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2023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38200" y="2866769"/>
            <a:ext cx="2185085" cy="120856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 </a:t>
            </a:r>
            <a:r>
              <a:rPr lang="en-GB" sz="7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z</a:t>
            </a:r>
            <a:endParaRPr lang="en-GB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91588" y="3082210"/>
            <a:ext cx="228198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dirty="0" err="1" smtClean="0">
                <a:solidFill>
                  <a:srgbClr val="333333"/>
                </a:solidFill>
                <a:latin typeface="Calibri" panose="020F0502020204030204" pitchFamily="34" charset="0"/>
              </a:rPr>
              <a:t>zumo</a:t>
            </a:r>
            <a:endParaRPr lang="en-GB" sz="4400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http://www.clker.com/cliparts/7/5/h/p/m/E/juice-box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794" y="1902915"/>
            <a:ext cx="1638901" cy="25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Voice 1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6324" y="5834448"/>
            <a:ext cx="609600" cy="6096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150446" y="5920828"/>
            <a:ext cx="9209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z in Spanish sounds like ‘</a:t>
            </a:r>
            <a:r>
              <a:rPr lang="en-GB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th</a:t>
            </a:r>
            <a:r>
              <a:rPr lang="en-GB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’ in the English word ‘thin’</a:t>
            </a:r>
            <a:endParaRPr lang="en-GB" sz="28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3198369"/>
            <a:ext cx="365792" cy="3840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654" y="5947207"/>
            <a:ext cx="365792" cy="38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Vowels in Spanish are always pronounced the same: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801520" y="1690688"/>
            <a:ext cx="1159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34319" y="1786365"/>
            <a:ext cx="2380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ah</a:t>
            </a:r>
            <a:r>
              <a:rPr 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34318" y="2771270"/>
            <a:ext cx="2380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eh</a:t>
            </a:r>
            <a:r>
              <a:rPr 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12215" y="5681865"/>
            <a:ext cx="1159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01520" y="3672650"/>
            <a:ext cx="1159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01520" y="4723547"/>
            <a:ext cx="1159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01519" y="2634724"/>
            <a:ext cx="1159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34318" y="3784778"/>
            <a:ext cx="2380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ee</a:t>
            </a:r>
            <a:r>
              <a:rPr 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64456" y="4767836"/>
            <a:ext cx="2380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oh</a:t>
            </a:r>
            <a:r>
              <a:rPr 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53761" y="5685564"/>
            <a:ext cx="238045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60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oo</a:t>
            </a:r>
            <a:r>
              <a:rPr lang="en-US" sz="60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60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187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What is a </a:t>
            </a:r>
            <a:r>
              <a:rPr lang="en-GB" b="1" dirty="0" err="1" smtClean="0">
                <a:solidFill>
                  <a:srgbClr val="FF0000"/>
                </a:solidFill>
              </a:rPr>
              <a:t>dipthong</a:t>
            </a:r>
            <a:r>
              <a:rPr lang="en-GB" b="1" dirty="0" smtClean="0">
                <a:solidFill>
                  <a:srgbClr val="FF0000"/>
                </a:solidFill>
              </a:rPr>
              <a:t>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1027" y="3750728"/>
            <a:ext cx="10741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333333"/>
                </a:solidFill>
                <a:latin typeface="verdana" panose="020B0604030504040204" pitchFamily="34" charset="0"/>
              </a:rPr>
              <a:t> </a:t>
            </a:r>
            <a:r>
              <a:rPr lang="en-GB" sz="3600" dirty="0" smtClean="0">
                <a:solidFill>
                  <a:srgbClr val="333333"/>
                </a:solidFill>
                <a:latin typeface="+mj-lt"/>
              </a:rPr>
              <a:t>It is two </a:t>
            </a:r>
            <a:r>
              <a:rPr lang="en-GB" sz="3600" dirty="0">
                <a:solidFill>
                  <a:srgbClr val="333333"/>
                </a:solidFill>
                <a:latin typeface="+mj-lt"/>
              </a:rPr>
              <a:t>vowels blended together to produce one </a:t>
            </a:r>
            <a:r>
              <a:rPr lang="en-GB" sz="3600" dirty="0" smtClean="0">
                <a:solidFill>
                  <a:srgbClr val="333333"/>
                </a:solidFill>
                <a:latin typeface="+mj-lt"/>
              </a:rPr>
              <a:t>sound.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2356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094"/>
            <a:ext cx="11961340" cy="1325563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FF0000"/>
                </a:solidFill>
              </a:rPr>
              <a:t>Dipthongs</a:t>
            </a:r>
            <a:r>
              <a:rPr lang="en-GB" b="1" dirty="0" smtClean="0">
                <a:solidFill>
                  <a:srgbClr val="FF0000"/>
                </a:solidFill>
              </a:rPr>
              <a:t> (1)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20361" y="1118635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ai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/ay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65823" y="1406489"/>
            <a:ext cx="36780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eye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2798" y="1810722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au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810263" y="3260216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ie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236589" y="2541414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ei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ey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1579" y="3864554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55575" y="2053904"/>
            <a:ext cx="24219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ow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66566" y="2777461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ay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01370" y="3474710"/>
            <a:ext cx="24670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yeh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88017" y="4162103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yoh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38292" y="4845682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oy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55575" y="5612127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  =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wah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49773" y="4472435"/>
            <a:ext cx="31051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91977" y="3921466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266788" y="5355620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ua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231166" y="3979655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io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91977" y="4588276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oi/oy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31824" y="6316392"/>
            <a:ext cx="8897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</a:rPr>
              <a:t>*ai, </a:t>
            </a:r>
            <a:r>
              <a:rPr lang="en-GB" sz="2800" dirty="0" err="1" smtClean="0">
                <a:solidFill>
                  <a:srgbClr val="00B050"/>
                </a:solidFill>
              </a:rPr>
              <a:t>ei</a:t>
            </a:r>
            <a:r>
              <a:rPr lang="en-GB" sz="2800" dirty="0" smtClean="0">
                <a:solidFill>
                  <a:srgbClr val="00B050"/>
                </a:solidFill>
              </a:rPr>
              <a:t> and oi </a:t>
            </a:r>
            <a:r>
              <a:rPr lang="en-GB" sz="2800" dirty="0" smtClean="0">
                <a:solidFill>
                  <a:srgbClr val="00B050"/>
                </a:solidFill>
              </a:rPr>
              <a:t>are </a:t>
            </a:r>
            <a:r>
              <a:rPr lang="en-GB" sz="2800" dirty="0" smtClean="0">
                <a:solidFill>
                  <a:srgbClr val="00B050"/>
                </a:solidFill>
              </a:rPr>
              <a:t>written ay, </a:t>
            </a:r>
            <a:r>
              <a:rPr lang="en-GB" sz="2800" dirty="0" err="1" smtClean="0">
                <a:solidFill>
                  <a:srgbClr val="00B050"/>
                </a:solidFill>
              </a:rPr>
              <a:t>ey</a:t>
            </a:r>
            <a:r>
              <a:rPr lang="en-GB" sz="2800" dirty="0" smtClean="0">
                <a:solidFill>
                  <a:srgbClr val="00B050"/>
                </a:solidFill>
              </a:rPr>
              <a:t> and oy at the end of a word.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42448" y="1514061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*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552" y="3132996"/>
            <a:ext cx="262151" cy="2743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437185" y="5070209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ln w="12700">
                  <a:solidFill>
                    <a:srgbClr val="5B9BD5"/>
                  </a:solidFill>
                  <a:prstDash val="solid"/>
                </a:ln>
                <a:pattFill prst="pct50">
                  <a:fgClr>
                    <a:srgbClr val="5B9BD5"/>
                  </a:fgClr>
                  <a:bgClr>
                    <a:srgbClr val="5B9BD5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5B9BD5"/>
                  </a:outerShdw>
                </a:effectLst>
              </a:rPr>
              <a:t>*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03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7094"/>
            <a:ext cx="11961340" cy="1325563"/>
          </a:xfrm>
        </p:spPr>
        <p:txBody>
          <a:bodyPr/>
          <a:lstStyle/>
          <a:p>
            <a:pPr algn="ctr"/>
            <a:r>
              <a:rPr lang="en-GB" b="1" dirty="0" err="1" smtClean="0">
                <a:solidFill>
                  <a:srgbClr val="FF0000"/>
                </a:solidFill>
              </a:rPr>
              <a:t>Dipthongs</a:t>
            </a:r>
            <a:r>
              <a:rPr lang="en-GB" b="1" dirty="0" smtClean="0">
                <a:solidFill>
                  <a:srgbClr val="FF0000"/>
                </a:solidFill>
              </a:rPr>
              <a:t> (2):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95525" y="1151942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eu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18550" y="1401308"/>
            <a:ext cx="367805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eh(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oo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42798" y="1810722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ia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60846" y="3292846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ui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/</a:t>
            </a:r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uy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2797" y="2582945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iu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81579" y="3864554"/>
            <a:ext cx="312302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16115" y="2057705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yah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67351" y="2808365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ee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(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oo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24027" y="3531454"/>
            <a:ext cx="24670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oo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(</a:t>
            </a:r>
            <a:r>
              <a:rPr lang="en-US" sz="4800" b="1" dirty="0" err="1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ee</a:t>
            </a:r>
            <a:r>
              <a:rPr lang="en-US" sz="48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)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91637" y="4215422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weh</a:t>
            </a:r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24027" y="4937177"/>
            <a:ext cx="238045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= </a:t>
            </a:r>
            <a:r>
              <a:rPr lang="en-US" sz="4800" b="1" dirty="0" err="1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oo</a:t>
            </a:r>
            <a:r>
              <a:rPr lang="en-US" sz="48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-oh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149773" y="4472435"/>
            <a:ext cx="310510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4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591977" y="3921466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21262" y="4700260"/>
            <a:ext cx="244546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uo</a:t>
            </a:r>
            <a:r>
              <a:rPr lang="en-US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281578" y="4315166"/>
            <a:ext cx="244546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ue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21441" y="5627466"/>
            <a:ext cx="8451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cap="none" spc="0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ou</a:t>
            </a:r>
            <a:endParaRPr lang="en-US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8915" y="5633786"/>
            <a:ext cx="21403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8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= </a:t>
            </a:r>
            <a:r>
              <a:rPr lang="en-US" sz="4800" b="1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oh-</a:t>
            </a:r>
            <a:r>
              <a:rPr lang="en-US" sz="4800" b="1" dirty="0" err="1" smtClean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640000" algn="bl" rotWithShape="0">
                    <a:srgbClr val="5B9BD5"/>
                  </a:outerShdw>
                </a:effectLst>
              </a:rPr>
              <a:t>oo</a:t>
            </a:r>
            <a:endParaRPr lang="en-US" sz="48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black"/>
              </a:solidFill>
              <a:effectLst>
                <a:outerShdw dist="38100" dir="2640000" algn="bl" rotWithShape="0">
                  <a:srgbClr val="5B9BD5"/>
                </a:outerShdw>
              </a:effectLst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242015" y="6313364"/>
            <a:ext cx="565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solidFill>
                  <a:srgbClr val="00B050"/>
                </a:solidFill>
              </a:rPr>
              <a:t>*</a:t>
            </a:r>
            <a:r>
              <a:rPr lang="en-GB" sz="2800" dirty="0" err="1" smtClean="0">
                <a:solidFill>
                  <a:srgbClr val="00B050"/>
                </a:solidFill>
              </a:rPr>
              <a:t>ui</a:t>
            </a:r>
            <a:r>
              <a:rPr lang="en-GB" sz="2800" dirty="0" smtClean="0">
                <a:solidFill>
                  <a:srgbClr val="00B050"/>
                </a:solidFill>
              </a:rPr>
              <a:t> is written </a:t>
            </a:r>
            <a:r>
              <a:rPr lang="en-GB" sz="2800" dirty="0" err="1" smtClean="0">
                <a:solidFill>
                  <a:srgbClr val="00B050"/>
                </a:solidFill>
              </a:rPr>
              <a:t>uy</a:t>
            </a:r>
            <a:r>
              <a:rPr lang="en-GB" sz="2800" dirty="0" smtClean="0">
                <a:solidFill>
                  <a:srgbClr val="00B050"/>
                </a:solidFill>
              </a:rPr>
              <a:t> at the end of a word.</a:t>
            </a:r>
            <a:endParaRPr lang="en-GB" sz="2800" dirty="0">
              <a:solidFill>
                <a:srgbClr val="00B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52898" y="3628565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*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173406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260435"/>
            <a:ext cx="10515600" cy="1048836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Examples - 1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43737" y="1259285"/>
            <a:ext cx="17680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err="1" smtClean="0">
                <a:solidFill>
                  <a:schemeClr val="accent5"/>
                </a:solidFill>
              </a:rPr>
              <a:t>ai</a:t>
            </a:r>
            <a:r>
              <a:rPr lang="en-GB" sz="4800" dirty="0" smtClean="0">
                <a:solidFill>
                  <a:schemeClr val="accent5"/>
                </a:solidFill>
              </a:rPr>
              <a:t>/ay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24517" y="214094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chemeClr val="accent5"/>
                </a:solidFill>
              </a:rPr>
              <a:t>au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4197" y="4227980"/>
            <a:ext cx="14392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 smtClean="0">
                <a:solidFill>
                  <a:schemeClr val="accent5"/>
                </a:solidFill>
              </a:rPr>
              <a:t>ei</a:t>
            </a:r>
            <a:r>
              <a:rPr lang="en-GB" sz="4800" dirty="0" smtClean="0">
                <a:solidFill>
                  <a:schemeClr val="accent5"/>
                </a:solidFill>
              </a:rPr>
              <a:t>/</a:t>
            </a:r>
            <a:r>
              <a:rPr lang="en-GB" sz="4800" dirty="0" err="1" smtClean="0">
                <a:solidFill>
                  <a:schemeClr val="accent5"/>
                </a:solidFill>
              </a:rPr>
              <a:t>ey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79832" y="4690414"/>
            <a:ext cx="631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chemeClr val="accent5"/>
                </a:solidFill>
              </a:rPr>
              <a:t>ie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23461" y="1850166"/>
            <a:ext cx="70884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 err="1">
                <a:solidFill>
                  <a:schemeClr val="accent5"/>
                </a:solidFill>
              </a:rPr>
              <a:t>io</a:t>
            </a:r>
            <a:endParaRPr lang="en-GB" sz="5400" dirty="0">
              <a:solidFill>
                <a:schemeClr val="accent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455623" y="2222842"/>
            <a:ext cx="15677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smtClean="0">
                <a:solidFill>
                  <a:schemeClr val="accent5"/>
                </a:solidFill>
              </a:rPr>
              <a:t>oi/oy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56153" y="4134641"/>
            <a:ext cx="803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chemeClr val="accent5"/>
                </a:solidFill>
              </a:rPr>
              <a:t>ua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445234" y="1911722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bailar</a:t>
            </a:r>
            <a:endParaRPr lang="en-GB" sz="3200" dirty="0"/>
          </a:p>
        </p:txBody>
      </p:sp>
      <p:sp>
        <p:nvSpPr>
          <p:cNvPr id="20" name="Rectangle 19"/>
          <p:cNvSpPr/>
          <p:nvPr/>
        </p:nvSpPr>
        <p:spPr>
          <a:xfrm>
            <a:off x="1088748" y="2828743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/>
              <a:t>autor</a:t>
            </a:r>
            <a:endParaRPr lang="en-GB" sz="3200" dirty="0"/>
          </a:p>
        </p:txBody>
      </p:sp>
      <p:sp>
        <p:nvSpPr>
          <p:cNvPr id="21" name="Rectangle 20"/>
          <p:cNvSpPr/>
          <p:nvPr/>
        </p:nvSpPr>
        <p:spPr>
          <a:xfrm>
            <a:off x="5782121" y="2578893"/>
            <a:ext cx="19607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/>
              <a:t>biblioteca</a:t>
            </a:r>
            <a:endParaRPr lang="en-GB" sz="3200" dirty="0"/>
          </a:p>
        </p:txBody>
      </p:sp>
      <p:sp>
        <p:nvSpPr>
          <p:cNvPr id="22" name="Rectangle 21"/>
          <p:cNvSpPr/>
          <p:nvPr/>
        </p:nvSpPr>
        <p:spPr>
          <a:xfrm>
            <a:off x="9655976" y="2760823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hoy</a:t>
            </a:r>
            <a:endParaRPr lang="en-GB" sz="3200" dirty="0"/>
          </a:p>
        </p:txBody>
      </p:sp>
      <p:sp>
        <p:nvSpPr>
          <p:cNvPr id="23" name="Rectangle 22"/>
          <p:cNvSpPr/>
          <p:nvPr/>
        </p:nvSpPr>
        <p:spPr>
          <a:xfrm>
            <a:off x="5715512" y="4942648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/>
              <a:t>seis</a:t>
            </a:r>
            <a:endParaRPr lang="en-GB" sz="3200" dirty="0"/>
          </a:p>
        </p:txBody>
      </p:sp>
      <p:sp>
        <p:nvSpPr>
          <p:cNvPr id="24" name="Rectangle 23"/>
          <p:cNvSpPr/>
          <p:nvPr/>
        </p:nvSpPr>
        <p:spPr>
          <a:xfrm>
            <a:off x="2182903" y="4737092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/>
              <a:t>cuatro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48888" y="5241040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/>
              <a:t>viento</a:t>
            </a:r>
            <a:endParaRPr lang="en-GB" sz="3200" dirty="0"/>
          </a:p>
        </p:txBody>
      </p:sp>
      <p:pic>
        <p:nvPicPr>
          <p:cNvPr id="27" name="Voice 1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80153" y="3263539"/>
            <a:ext cx="609600" cy="609600"/>
          </a:xfrm>
          <a:prstGeom prst="rect">
            <a:avLst/>
          </a:prstGeom>
        </p:spPr>
      </p:pic>
      <p:pic>
        <p:nvPicPr>
          <p:cNvPr id="9" name="Voice 17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03028" y="5844823"/>
            <a:ext cx="609600" cy="609600"/>
          </a:xfrm>
          <a:prstGeom prst="rect">
            <a:avLst/>
          </a:prstGeom>
        </p:spPr>
      </p:pic>
      <p:pic>
        <p:nvPicPr>
          <p:cNvPr id="13" name="Voice 17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7304" y="5522575"/>
            <a:ext cx="609600" cy="609600"/>
          </a:xfrm>
          <a:prstGeom prst="rect">
            <a:avLst/>
          </a:prstGeom>
        </p:spPr>
      </p:pic>
      <p:pic>
        <p:nvPicPr>
          <p:cNvPr id="16" name="Voice 17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759628" y="2576603"/>
            <a:ext cx="609600" cy="609600"/>
          </a:xfrm>
          <a:prstGeom prst="rect">
            <a:avLst/>
          </a:prstGeom>
        </p:spPr>
      </p:pic>
      <p:pic>
        <p:nvPicPr>
          <p:cNvPr id="17" name="Voice 18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475320" y="5314718"/>
            <a:ext cx="609600" cy="609600"/>
          </a:xfrm>
          <a:prstGeom prst="rect">
            <a:avLst/>
          </a:prstGeom>
        </p:spPr>
      </p:pic>
      <p:pic>
        <p:nvPicPr>
          <p:cNvPr id="18" name="Voice 18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38710" y="3542281"/>
            <a:ext cx="609600" cy="609600"/>
          </a:xfrm>
          <a:prstGeom prst="rect">
            <a:avLst/>
          </a:prstGeom>
        </p:spPr>
      </p:pic>
      <p:pic>
        <p:nvPicPr>
          <p:cNvPr id="26" name="Voice 183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90384" y="35422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3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3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57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Examples - 2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83741" y="2135249"/>
            <a:ext cx="867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solidFill>
                  <a:schemeClr val="accent5"/>
                </a:solidFill>
              </a:rPr>
              <a:t>eu</a:t>
            </a:r>
            <a:r>
              <a:rPr lang="en-GB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70884" y="1812083"/>
            <a:ext cx="620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chemeClr val="accent5"/>
                </a:solidFill>
              </a:rPr>
              <a:t>ia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501810" y="4074077"/>
            <a:ext cx="70243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chemeClr val="accent5"/>
                </a:solidFill>
              </a:rPr>
              <a:t>iu</a:t>
            </a:r>
            <a:r>
              <a:rPr lang="en-GB" dirty="0"/>
              <a:t>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839881" y="2042916"/>
            <a:ext cx="8146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chemeClr val="accent5"/>
                </a:solidFill>
              </a:rPr>
              <a:t>ue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5859" y="3784251"/>
            <a:ext cx="1602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800" dirty="0" err="1" smtClean="0">
                <a:solidFill>
                  <a:schemeClr val="accent5"/>
                </a:solidFill>
              </a:rPr>
              <a:t>ui</a:t>
            </a:r>
            <a:r>
              <a:rPr lang="en-GB" sz="4800" dirty="0" smtClean="0">
                <a:solidFill>
                  <a:schemeClr val="accent5"/>
                </a:solidFill>
              </a:rPr>
              <a:t>/</a:t>
            </a:r>
            <a:r>
              <a:rPr lang="en-GB" sz="4800" dirty="0" err="1" smtClean="0">
                <a:solidFill>
                  <a:schemeClr val="accent5"/>
                </a:solidFill>
              </a:rPr>
              <a:t>uy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261440" y="4074077"/>
            <a:ext cx="8338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>
                <a:solidFill>
                  <a:schemeClr val="accent5"/>
                </a:solidFill>
              </a:rPr>
              <a:t>uo</a:t>
            </a:r>
            <a:endParaRPr lang="en-GB" sz="4800" dirty="0">
              <a:solidFill>
                <a:schemeClr val="accent5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023" y="2489192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media</a:t>
            </a:r>
            <a:endParaRPr lang="en-GB" sz="3200" dirty="0"/>
          </a:p>
        </p:txBody>
      </p:sp>
      <p:sp>
        <p:nvSpPr>
          <p:cNvPr id="20" name="Rectangle 19"/>
          <p:cNvSpPr/>
          <p:nvPr/>
        </p:nvSpPr>
        <p:spPr>
          <a:xfrm>
            <a:off x="3599025" y="2781523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/>
              <a:t>juego</a:t>
            </a:r>
            <a:endParaRPr lang="en-GB" sz="3200" dirty="0"/>
          </a:p>
        </p:txBody>
      </p:sp>
      <p:sp>
        <p:nvSpPr>
          <p:cNvPr id="21" name="Rectangle 20"/>
          <p:cNvSpPr/>
          <p:nvPr/>
        </p:nvSpPr>
        <p:spPr>
          <a:xfrm>
            <a:off x="7198858" y="2887410"/>
            <a:ext cx="1367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Europa</a:t>
            </a:r>
            <a:endParaRPr lang="en-GB" sz="3200" dirty="0"/>
          </a:p>
        </p:txBody>
      </p:sp>
      <p:sp>
        <p:nvSpPr>
          <p:cNvPr id="22" name="Rectangle 21"/>
          <p:cNvSpPr/>
          <p:nvPr/>
        </p:nvSpPr>
        <p:spPr>
          <a:xfrm>
            <a:off x="8566263" y="4343401"/>
            <a:ext cx="1329582" cy="599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 smtClean="0"/>
              <a:t>muy</a:t>
            </a:r>
            <a:endParaRPr lang="en-GB" sz="3200" dirty="0"/>
          </a:p>
        </p:txBody>
      </p:sp>
      <p:sp>
        <p:nvSpPr>
          <p:cNvPr id="24" name="Rectangle 23"/>
          <p:cNvSpPr/>
          <p:nvPr/>
        </p:nvSpPr>
        <p:spPr>
          <a:xfrm>
            <a:off x="832082" y="4640485"/>
            <a:ext cx="2199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err="1"/>
              <a:t>monstruo</a:t>
            </a:r>
            <a:endParaRPr lang="en-GB" sz="3200" dirty="0"/>
          </a:p>
        </p:txBody>
      </p:sp>
      <p:pic>
        <p:nvPicPr>
          <p:cNvPr id="26" name="Voice 1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484719" y="3456973"/>
            <a:ext cx="609600" cy="609600"/>
          </a:xfrm>
          <a:prstGeom prst="rect">
            <a:avLst/>
          </a:prstGeom>
        </p:spPr>
      </p:pic>
      <p:pic>
        <p:nvPicPr>
          <p:cNvPr id="3" name="Voice 17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961238" y="3484263"/>
            <a:ext cx="609600" cy="609600"/>
          </a:xfrm>
          <a:prstGeom prst="rect">
            <a:avLst/>
          </a:prstGeom>
        </p:spPr>
      </p:pic>
      <p:pic>
        <p:nvPicPr>
          <p:cNvPr id="4" name="Voice 17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1924" y="3121395"/>
            <a:ext cx="609600" cy="609600"/>
          </a:xfrm>
          <a:prstGeom prst="rect">
            <a:avLst/>
          </a:prstGeom>
        </p:spPr>
      </p:pic>
      <p:pic>
        <p:nvPicPr>
          <p:cNvPr id="6" name="Voice 17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02429" y="4980589"/>
            <a:ext cx="609600" cy="609600"/>
          </a:xfrm>
          <a:prstGeom prst="rect">
            <a:avLst/>
          </a:prstGeom>
        </p:spPr>
      </p:pic>
      <p:pic>
        <p:nvPicPr>
          <p:cNvPr id="9" name="Voice 17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501810" y="5285389"/>
            <a:ext cx="609600" cy="6096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123532" y="4626645"/>
            <a:ext cx="21994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ciudad</a:t>
            </a:r>
            <a:endParaRPr lang="en-GB" sz="3200" dirty="0"/>
          </a:p>
        </p:txBody>
      </p:sp>
      <p:pic>
        <p:nvPicPr>
          <p:cNvPr id="10" name="Voice 182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3128" y="5240077"/>
            <a:ext cx="609600" cy="609600"/>
          </a:xfrm>
          <a:prstGeom prst="rect">
            <a:avLst/>
          </a:prstGeom>
        </p:spPr>
      </p:pic>
      <p:pic>
        <p:nvPicPr>
          <p:cNvPr id="23" name="Voice 328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78774" y="2594018"/>
            <a:ext cx="609600" cy="60960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449801" y="1674442"/>
            <a:ext cx="8867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 err="1" smtClean="0">
                <a:solidFill>
                  <a:schemeClr val="accent5"/>
                </a:solidFill>
              </a:rPr>
              <a:t>ou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10449801" y="3228954"/>
            <a:ext cx="1329582" cy="599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/>
              <a:t>tour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93284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5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9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5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Accents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914400" y="18589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The accent (/) helps you to pronounce the word.</a:t>
            </a:r>
            <a:endParaRPr lang="en-GB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14400" y="3184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The accent does not change the vowel sound. It tells you which syllable to pronounce with emphasis.</a:t>
            </a:r>
            <a:endParaRPr lang="en-GB" sz="36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323975" y="4819649"/>
            <a:ext cx="2133600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marrón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477125" y="4819648"/>
            <a:ext cx="2133600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err="1" smtClean="0"/>
              <a:t>batería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64" y="4700582"/>
            <a:ext cx="1223937" cy="9239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333" y="4391021"/>
            <a:ext cx="1543050" cy="1543050"/>
          </a:xfrm>
          <a:prstGeom prst="rect">
            <a:avLst/>
          </a:prstGeom>
        </p:spPr>
      </p:pic>
      <p:pic>
        <p:nvPicPr>
          <p:cNvPr id="12" name="Voice 18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4232" y="5815005"/>
            <a:ext cx="609600" cy="609600"/>
          </a:xfrm>
          <a:prstGeom prst="rect">
            <a:avLst/>
          </a:prstGeom>
        </p:spPr>
      </p:pic>
      <p:pic>
        <p:nvPicPr>
          <p:cNvPr id="13" name="Voice 18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39125" y="58150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Stress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38200" y="169068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Words that end in a consonant other than</a:t>
            </a:r>
            <a:r>
              <a:rPr lang="en-GB" sz="3600" i="1" dirty="0"/>
              <a:t> n</a:t>
            </a:r>
            <a:r>
              <a:rPr lang="en-GB" sz="3600" dirty="0"/>
              <a:t> or </a:t>
            </a:r>
            <a:r>
              <a:rPr lang="en-GB" sz="3600" i="1" dirty="0"/>
              <a:t>s</a:t>
            </a:r>
            <a:r>
              <a:rPr lang="en-GB" sz="3600" dirty="0"/>
              <a:t> should </a:t>
            </a:r>
            <a:r>
              <a:rPr lang="en-GB" sz="3600" dirty="0" smtClean="0"/>
              <a:t>be stressed or said the loudest, </a:t>
            </a:r>
            <a:r>
              <a:rPr lang="en-GB" sz="3600" dirty="0"/>
              <a:t>on the last syllable</a:t>
            </a:r>
            <a:r>
              <a:rPr lang="en-GB" dirty="0"/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422751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/>
              <a:t>Words that end in a vowel, n, or s should be </a:t>
            </a:r>
            <a:r>
              <a:rPr lang="en-GB" sz="3600" dirty="0" smtClean="0"/>
              <a:t>stressed or said the loudest, </a:t>
            </a:r>
            <a:r>
              <a:rPr lang="en-GB" sz="3600" dirty="0"/>
              <a:t>on the </a:t>
            </a:r>
            <a:r>
              <a:rPr lang="en-GB" sz="3600" dirty="0" smtClean="0"/>
              <a:t>second to last syllable.</a:t>
            </a:r>
            <a:endParaRPr lang="en-GB" sz="3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85875" y="5553074"/>
            <a:ext cx="2133600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err="1" smtClean="0"/>
              <a:t>li</a:t>
            </a:r>
            <a:r>
              <a:rPr lang="en-GB" dirty="0" err="1" smtClean="0"/>
              <a:t>bro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0175" y="3168967"/>
            <a:ext cx="2133600" cy="804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doc</a:t>
            </a:r>
            <a:r>
              <a:rPr lang="en-GB" b="1" dirty="0" smtClean="0"/>
              <a:t>tor</a:t>
            </a:r>
            <a:endParaRPr lang="en-GB" dirty="0"/>
          </a:p>
        </p:txBody>
      </p:sp>
      <p:pic>
        <p:nvPicPr>
          <p:cNvPr id="3" name="Voice 1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22282" y="3233020"/>
            <a:ext cx="609600" cy="609600"/>
          </a:xfrm>
          <a:prstGeom prst="rect">
            <a:avLst/>
          </a:prstGeom>
        </p:spPr>
      </p:pic>
      <p:pic>
        <p:nvPicPr>
          <p:cNvPr id="8" name="Voice 1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75459" y="57483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7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Every </a:t>
            </a:r>
            <a:r>
              <a:rPr lang="en-GB" b="1" dirty="0">
                <a:solidFill>
                  <a:srgbClr val="FF0000"/>
                </a:solidFill>
              </a:rPr>
              <a:t>possible pronunciation of each letter of </a:t>
            </a:r>
            <a:r>
              <a:rPr lang="en-GB" b="1" dirty="0" smtClean="0">
                <a:solidFill>
                  <a:srgbClr val="FF0000"/>
                </a:solidFill>
              </a:rPr>
              <a:t>the Spanish alphabet in ONE sentence! See clip below.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4" name="The Spanish Alphabet in a Single Sente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0694" y="1838425"/>
            <a:ext cx="6824312" cy="424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3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Can you work out the meanings of these Spanish cognates in English?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01232" y="4553053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noviembre</a:t>
            </a:r>
            <a:endParaRPr lang="en-GB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422821" y="2033772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helicóptero</a:t>
            </a:r>
            <a:endParaRPr lang="en-GB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6005383" y="5807676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planeta</a:t>
            </a:r>
            <a:endParaRPr lang="en-GB" sz="4400" dirty="0"/>
          </a:p>
        </p:txBody>
      </p:sp>
      <p:sp>
        <p:nvSpPr>
          <p:cNvPr id="6" name="TextBox 5"/>
          <p:cNvSpPr txBox="1"/>
          <p:nvPr/>
        </p:nvSpPr>
        <p:spPr>
          <a:xfrm>
            <a:off x="119448" y="4588480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elefante</a:t>
            </a:r>
            <a:endParaRPr lang="en-GB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7323438" y="2082390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limón</a:t>
            </a:r>
            <a:endParaRPr lang="en-GB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1458097" y="3212757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fantástico</a:t>
            </a:r>
            <a:endParaRPr lang="en-GB" sz="4400" dirty="0"/>
          </a:p>
        </p:txBody>
      </p:sp>
      <p:sp>
        <p:nvSpPr>
          <p:cNvPr id="9" name="TextBox 8"/>
          <p:cNvSpPr txBox="1"/>
          <p:nvPr/>
        </p:nvSpPr>
        <p:spPr>
          <a:xfrm>
            <a:off x="9226378" y="3379850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océano</a:t>
            </a:r>
            <a:endParaRPr lang="en-GB" sz="4400" dirty="0"/>
          </a:p>
        </p:txBody>
      </p:sp>
      <p:sp>
        <p:nvSpPr>
          <p:cNvPr id="10" name="TextBox 9"/>
          <p:cNvSpPr txBox="1"/>
          <p:nvPr/>
        </p:nvSpPr>
        <p:spPr>
          <a:xfrm>
            <a:off x="2417804" y="5195184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enorme</a:t>
            </a:r>
            <a:endParaRPr lang="en-GB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4308389" y="4082659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err="1" smtClean="0"/>
              <a:t>televisión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23384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The sentence in Spanish </a:t>
            </a:r>
            <a:r>
              <a:rPr lang="en-GB" b="1" smtClean="0">
                <a:solidFill>
                  <a:srgbClr val="FF0000"/>
                </a:solidFill>
              </a:rPr>
              <a:t>and English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0021" y="2221325"/>
            <a:ext cx="1020277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600" dirty="0">
                <a:latin typeface="+mj-lt"/>
              </a:rPr>
              <a:t>La cigüeña gigante bebió ocho copas de whisky, más quince jarras llenas de fría cerveza rubia, y enseguida huyó en un taxi.</a:t>
            </a:r>
            <a:endParaRPr lang="en-GB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4506288"/>
            <a:ext cx="99420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>
                <a:solidFill>
                  <a:srgbClr val="444444"/>
                </a:solidFill>
                <a:latin typeface="Calibri Light" panose="020F0302020204030204" pitchFamily="34" charset="0"/>
              </a:rPr>
              <a:t>The giant stork drank eight glasses of whiskey, plus fifteen full mugs of cold pale ale, and escaped in a taxi right away.</a:t>
            </a:r>
            <a:endParaRPr lang="en-GB" sz="3600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73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29306" y="2868481"/>
            <a:ext cx="3117699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10000" b="1" cap="none" spc="0" dirty="0" smtClean="0">
                <a:ln/>
                <a:solidFill>
                  <a:schemeClr val="accent3"/>
                </a:solidFill>
                <a:effectLst/>
              </a:rPr>
              <a:t>Fin</a:t>
            </a:r>
            <a:endParaRPr lang="en-GB" sz="100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6371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01232" y="4553053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November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2821" y="2033772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helicopter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05383" y="5807676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planet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448" y="4588480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elephant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23438" y="2082390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lemon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2681" y="3212757"/>
            <a:ext cx="3245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fantastic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26378" y="3379850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ocean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17804" y="5195184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enormous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8389" y="4082659"/>
            <a:ext cx="2850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solidFill>
                  <a:srgbClr val="FF0000"/>
                </a:solidFill>
              </a:rPr>
              <a:t>television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9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82" y="168018"/>
            <a:ext cx="10515600" cy="1325563"/>
          </a:xfrm>
        </p:spPr>
        <p:txBody>
          <a:bodyPr/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Differences between Spanish and English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5865" y="186029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Both languages have 5 vowel letters, but there are 5 vowel sounds in Spanish and 12 in English.</a:t>
            </a:r>
            <a:endParaRPr lang="en-GB" sz="36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64973" y="3185855"/>
            <a:ext cx="10453817" cy="17711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There are 26 letters in the English alphabet with </a:t>
            </a:r>
            <a:r>
              <a:rPr lang="en-GB" sz="3600" dirty="0"/>
              <a:t>44 </a:t>
            </a:r>
            <a:r>
              <a:rPr lang="en-GB" sz="3600" dirty="0" smtClean="0"/>
              <a:t>sounds, and </a:t>
            </a:r>
            <a:r>
              <a:rPr lang="en-GB" sz="3600" dirty="0"/>
              <a:t>27 letters in the Spanish alphabet with </a:t>
            </a:r>
            <a:r>
              <a:rPr lang="en-GB" sz="3600" dirty="0" smtClean="0"/>
              <a:t>30 sounds.</a:t>
            </a:r>
            <a:endParaRPr lang="en-GB" sz="36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4082" y="4623357"/>
            <a:ext cx="10515600" cy="14694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The extra letter in the Spanish alphabet </a:t>
            </a:r>
            <a:r>
              <a:rPr lang="en-GB" sz="3600" dirty="0"/>
              <a:t>is ‘</a:t>
            </a:r>
            <a:r>
              <a:rPr lang="en-GB" sz="3600" dirty="0" smtClean="0"/>
              <a:t>ñ’.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5780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10515" y="4028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4104" y="1662449"/>
            <a:ext cx="10515600" cy="1877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smtClean="0"/>
              <a:t>There are 3 other letters that used to be part of the Spanish alphabet until recent times - </a:t>
            </a:r>
            <a:r>
              <a:rPr lang="en-GB" sz="3600" dirty="0" err="1" smtClean="0"/>
              <a:t>ch</a:t>
            </a:r>
            <a:r>
              <a:rPr lang="en-GB" sz="3600" dirty="0" smtClean="0"/>
              <a:t>, </a:t>
            </a:r>
            <a:r>
              <a:rPr lang="en-GB" sz="3600" dirty="0" err="1" smtClean="0"/>
              <a:t>ll</a:t>
            </a:r>
            <a:r>
              <a:rPr lang="en-GB" sz="3600" dirty="0" smtClean="0"/>
              <a:t> and </a:t>
            </a:r>
            <a:r>
              <a:rPr lang="en-GB" sz="3600" dirty="0" err="1" smtClean="0"/>
              <a:t>rr</a:t>
            </a:r>
            <a:r>
              <a:rPr lang="en-GB" sz="3600" dirty="0" smtClean="0"/>
              <a:t> - and which are still included in many resources.  </a:t>
            </a:r>
            <a:endParaRPr lang="en-GB" sz="3600" dirty="0"/>
          </a:p>
        </p:txBody>
      </p:sp>
      <p:sp>
        <p:nvSpPr>
          <p:cNvPr id="13" name="Rectangle 12"/>
          <p:cNvSpPr/>
          <p:nvPr/>
        </p:nvSpPr>
        <p:spPr>
          <a:xfrm>
            <a:off x="1639330" y="404386"/>
            <a:ext cx="84767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 smtClean="0">
                <a:solidFill>
                  <a:srgbClr val="FF0000"/>
                </a:solidFill>
                <a:latin typeface="Calibri Light" panose="020F0302020204030204"/>
                <a:ea typeface="+mj-ea"/>
                <a:cs typeface="+mj-cs"/>
              </a:rPr>
              <a:t>Facts about the Spanish alphabet - 1</a:t>
            </a:r>
            <a:endParaRPr lang="en-GB" b="1" dirty="0"/>
          </a:p>
        </p:txBody>
      </p:sp>
      <p:sp>
        <p:nvSpPr>
          <p:cNvPr id="3" name="Rectangle 2"/>
          <p:cNvSpPr/>
          <p:nvPr/>
        </p:nvSpPr>
        <p:spPr>
          <a:xfrm>
            <a:off x="1062682" y="4028634"/>
            <a:ext cx="10287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000000"/>
                </a:solidFill>
                <a:latin typeface="+mj-lt"/>
              </a:rPr>
              <a:t>Although </a:t>
            </a:r>
            <a:r>
              <a:rPr lang="en-GB" sz="3600" dirty="0" smtClean="0">
                <a:solidFill>
                  <a:srgbClr val="000000"/>
                </a:solidFill>
                <a:latin typeface="+mj-lt"/>
              </a:rPr>
              <a:t>these 3 letters are no longer in the most recent versions of the Spanish alphabet, their sounds still exist.</a:t>
            </a:r>
            <a:endParaRPr lang="en-GB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033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>
                <a:solidFill>
                  <a:srgbClr val="0070C0"/>
                </a:solidFill>
              </a:rPr>
              <a:t>‘</a:t>
            </a:r>
            <a:r>
              <a:rPr lang="en-GB" dirty="0" err="1" smtClean="0">
                <a:solidFill>
                  <a:srgbClr val="0070C0"/>
                </a:solidFill>
              </a:rPr>
              <a:t>ch</a:t>
            </a:r>
            <a:r>
              <a:rPr lang="en-GB" dirty="0" smtClean="0">
                <a:solidFill>
                  <a:srgbClr val="0070C0"/>
                </a:solidFill>
              </a:rPr>
              <a:t>’, ‘ll’ and ‘</a:t>
            </a:r>
            <a:r>
              <a:rPr lang="en-GB" dirty="0" err="1" smtClean="0">
                <a:solidFill>
                  <a:srgbClr val="0070C0"/>
                </a:solidFill>
              </a:rPr>
              <a:t>rr</a:t>
            </a:r>
            <a:r>
              <a:rPr lang="en-GB" dirty="0" smtClean="0">
                <a:solidFill>
                  <a:srgbClr val="0070C0"/>
                </a:solidFill>
              </a:rPr>
              <a:t>’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4615" y="2240692"/>
            <a:ext cx="285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/>
              <a:t>CHocolate</a:t>
            </a:r>
            <a:endParaRPr lang="en-GB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4300151" y="4622929"/>
            <a:ext cx="285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/>
              <a:t>amariLLo</a:t>
            </a:r>
            <a:endParaRPr lang="en-GB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7397578" y="2240692"/>
            <a:ext cx="2850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/>
              <a:t>peRRo</a:t>
            </a:r>
            <a:endParaRPr lang="en-GB" sz="4800" dirty="0"/>
          </a:p>
        </p:txBody>
      </p:sp>
      <p:pic>
        <p:nvPicPr>
          <p:cNvPr id="7" name="Voice 09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70203" y="3012093"/>
            <a:ext cx="609600" cy="609600"/>
          </a:xfrm>
          <a:prstGeom prst="rect">
            <a:avLst/>
          </a:prstGeom>
        </p:spPr>
      </p:pic>
      <p:pic>
        <p:nvPicPr>
          <p:cNvPr id="9" name="Voice 13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73081" y="3027544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31" y="1858667"/>
            <a:ext cx="1213022" cy="1213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328" y="2095695"/>
            <a:ext cx="1514251" cy="10883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933" y="4054736"/>
            <a:ext cx="1135148" cy="1590242"/>
          </a:xfrm>
          <a:prstGeom prst="rect">
            <a:avLst/>
          </a:prstGeom>
        </p:spPr>
      </p:pic>
      <p:pic>
        <p:nvPicPr>
          <p:cNvPr id="13" name="Voice 1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5697" y="5644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1284</TotalTime>
  <Words>808</Words>
  <Application>Microsoft Office PowerPoint</Application>
  <PresentationFormat>Widescreen</PresentationFormat>
  <Paragraphs>215</Paragraphs>
  <Slides>51</Slides>
  <Notes>0</Notes>
  <HiddenSlides>0</HiddenSlides>
  <MMClips>54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7" baseType="lpstr">
      <vt:lpstr>Arial</vt:lpstr>
      <vt:lpstr>Calibri</vt:lpstr>
      <vt:lpstr>Calibri Light</vt:lpstr>
      <vt:lpstr>Times New Roman</vt:lpstr>
      <vt:lpstr>verdana</vt:lpstr>
      <vt:lpstr>Office Theme</vt:lpstr>
      <vt:lpstr>PowerPoint Presentation</vt:lpstr>
      <vt:lpstr>What is phonics?</vt:lpstr>
      <vt:lpstr>What are phonemes?</vt:lpstr>
      <vt:lpstr>Similarities between Spanish and English</vt:lpstr>
      <vt:lpstr>Can you work out the meanings of these Spanish cognates in English?</vt:lpstr>
      <vt:lpstr>PowerPoint Presentation</vt:lpstr>
      <vt:lpstr>Differences between Spanish and English</vt:lpstr>
      <vt:lpstr>PowerPoint Presentation</vt:lpstr>
      <vt:lpstr>‘ch’, ‘ll’ and ‘rr’</vt:lpstr>
      <vt:lpstr>PowerPoint Presentation</vt:lpstr>
      <vt:lpstr>¡Vamos a cantar!</vt:lpstr>
      <vt:lpstr>Here are words that begin with each letter of the Spanish alphabet (or have the letter within the word as in the ‘Ñ ñ’ example).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Vowels in Spanish are always pronounced the same:</vt:lpstr>
      <vt:lpstr>What is a dipthong?</vt:lpstr>
      <vt:lpstr>Dipthongs (1)</vt:lpstr>
      <vt:lpstr>Dipthongs (2):</vt:lpstr>
      <vt:lpstr>Examples - 1</vt:lpstr>
      <vt:lpstr>Examples - 2</vt:lpstr>
      <vt:lpstr>Accents</vt:lpstr>
      <vt:lpstr>Stress</vt:lpstr>
      <vt:lpstr>Every possible pronunciation of each letter of the Spanish alphabet in ONE sentence! See clip below.</vt:lpstr>
      <vt:lpstr>The sentence in Spanish and English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Wendy</dc:creator>
  <cp:lastModifiedBy>Wendy Walker</cp:lastModifiedBy>
  <cp:revision>114</cp:revision>
  <cp:lastPrinted>2015-07-05T21:47:11Z</cp:lastPrinted>
  <dcterms:created xsi:type="dcterms:W3CDTF">2015-07-05T08:30:04Z</dcterms:created>
  <dcterms:modified xsi:type="dcterms:W3CDTF">2015-10-11T07:49:05Z</dcterms:modified>
</cp:coreProperties>
</file>