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59" r:id="rId5"/>
    <p:sldId id="260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1" r:id="rId15"/>
    <p:sldId id="263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4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5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6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6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9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1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3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5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AADA9-1356-4E26-AA0E-933E6E129E2A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2D4C-2AFD-43AB-BFC4-53CB152F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9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microsoft.com/office/2007/relationships/media" Target="../media/media14.wav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audio" Target="../media/media13.wav"/><Relationship Id="rId2" Type="http://schemas.openxmlformats.org/officeDocument/2006/relationships/audio" Target="../media/media8.wav"/><Relationship Id="rId16" Type="http://schemas.openxmlformats.org/officeDocument/2006/relationships/image" Target="../media/image1.png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microsoft.com/office/2007/relationships/media" Target="../media/media13.wav"/><Relationship Id="rId5" Type="http://schemas.microsoft.com/office/2007/relationships/media" Target="../media/media10.wav"/><Relationship Id="rId15" Type="http://schemas.openxmlformats.org/officeDocument/2006/relationships/slideLayout" Target="../slideLayouts/slideLayout6.xml"/><Relationship Id="rId10" Type="http://schemas.openxmlformats.org/officeDocument/2006/relationships/audio" Target="../media/media12.wav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audio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6.wav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6" Type="http://schemas.openxmlformats.org/officeDocument/2006/relationships/image" Target="../media/image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slideLayout" Target="../slideLayouts/slideLayout6.xml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5897" y="2472591"/>
            <a:ext cx="74142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Spanish Sounds 2</a:t>
            </a:r>
            <a:endParaRPr lang="en-GB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ie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3804" y="2288957"/>
            <a:ext cx="2581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viento</a:t>
            </a:r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8" y="4191000"/>
            <a:ext cx="2641600" cy="2362795"/>
          </a:xfrm>
          <a:prstGeom prst="rect">
            <a:avLst/>
          </a:prstGeom>
        </p:spPr>
      </p:pic>
      <p:pic>
        <p:nvPicPr>
          <p:cNvPr id="8" name="Voice 1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9632" y="5920999"/>
            <a:ext cx="632796" cy="6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io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1800" y="2322823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biblioteca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4490047"/>
            <a:ext cx="3046872" cy="2063748"/>
          </a:xfrm>
          <a:prstGeom prst="rect">
            <a:avLst/>
          </a:prstGeom>
        </p:spPr>
      </p:pic>
      <p:pic>
        <p:nvPicPr>
          <p:cNvPr id="7" name="Voice 1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0019" y="6066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5"/>
                </a:solidFill>
              </a:rPr>
              <a:t>oi/oy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3164" y="2356689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/>
              <a:t>hoy</a:t>
            </a:r>
            <a:endParaRPr lang="en-GB" sz="6000" dirty="0"/>
          </a:p>
        </p:txBody>
      </p:sp>
      <p:pic>
        <p:nvPicPr>
          <p:cNvPr id="2050" name="Picture 2" descr="http://www.gotyour6.org/wp-content/uploads/2015/01/TODA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33" y="5063066"/>
            <a:ext cx="3759200" cy="15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Voice 1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6510" y="6031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ua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1430" y="2432889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cuatro</a:t>
            </a:r>
            <a:endParaRPr lang="en-GB" sz="6000" dirty="0"/>
          </a:p>
        </p:txBody>
      </p:sp>
      <p:pic>
        <p:nvPicPr>
          <p:cNvPr id="6" name="Voice 1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8419" y="6057551"/>
            <a:ext cx="628767" cy="628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96" y="5600633"/>
            <a:ext cx="824442" cy="10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94"/>
            <a:ext cx="1196134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Diphthongs (2):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5525" y="1151942"/>
            <a:ext cx="2445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eu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8550" y="1401308"/>
            <a:ext cx="36780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eh(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oo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2798" y="1810722"/>
            <a:ext cx="3123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ia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0846" y="3292846"/>
            <a:ext cx="3123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ui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/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uy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42797" y="2582945"/>
            <a:ext cx="3123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iu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1579" y="3864554"/>
            <a:ext cx="3123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6115" y="2057705"/>
            <a:ext cx="238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yah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7351" y="2808365"/>
            <a:ext cx="238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ee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oo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24027" y="3531454"/>
            <a:ext cx="24670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oo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ee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1637" y="4215422"/>
            <a:ext cx="238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weh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4027" y="4937177"/>
            <a:ext cx="238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oo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-oh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49773" y="4472435"/>
            <a:ext cx="31051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91977" y="3921466"/>
            <a:ext cx="2445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21262" y="4700260"/>
            <a:ext cx="2445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uo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1578" y="4315166"/>
            <a:ext cx="2445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ue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1441" y="5627466"/>
            <a:ext cx="845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8915" y="5633786"/>
            <a:ext cx="2140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= </a:t>
            </a:r>
            <a:r>
              <a:rPr lang="en-US" sz="4800" b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oh-</a:t>
            </a:r>
            <a:r>
              <a:rPr lang="en-US" sz="4800" b="1" dirty="0" err="1" smtClean="0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oo</a:t>
            </a:r>
            <a:endParaRPr lang="en-US" sz="4800" b="1" dirty="0">
              <a:ln w="12700">
                <a:solidFill>
                  <a:srgbClr val="5B9BD5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2015" y="6313364"/>
            <a:ext cx="565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*</a:t>
            </a:r>
            <a:r>
              <a:rPr lang="en-GB" sz="2800" dirty="0" err="1" smtClean="0">
                <a:solidFill>
                  <a:srgbClr val="00B050"/>
                </a:solidFill>
              </a:rPr>
              <a:t>ui</a:t>
            </a:r>
            <a:r>
              <a:rPr lang="en-GB" sz="2800" dirty="0" smtClean="0">
                <a:solidFill>
                  <a:srgbClr val="00B050"/>
                </a:solidFill>
              </a:rPr>
              <a:t> is written </a:t>
            </a:r>
            <a:r>
              <a:rPr lang="en-GB" sz="2800" dirty="0" err="1" smtClean="0">
                <a:solidFill>
                  <a:srgbClr val="00B050"/>
                </a:solidFill>
              </a:rPr>
              <a:t>uy</a:t>
            </a:r>
            <a:r>
              <a:rPr lang="en-GB" sz="2800" dirty="0" smtClean="0">
                <a:solidFill>
                  <a:srgbClr val="00B050"/>
                </a:solidFill>
              </a:rPr>
              <a:t> at the end of a word.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2898" y="3628565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*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690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Examples - 2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3741" y="2135249"/>
            <a:ext cx="867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accent5"/>
                </a:solidFill>
              </a:rPr>
              <a:t>eu</a:t>
            </a:r>
            <a:r>
              <a:rPr lang="en-GB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0884" y="1812083"/>
            <a:ext cx="620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>
                <a:solidFill>
                  <a:schemeClr val="accent5"/>
                </a:solidFill>
              </a:rPr>
              <a:t>ia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1810" y="4074077"/>
            <a:ext cx="702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>
                <a:solidFill>
                  <a:schemeClr val="accent5"/>
                </a:solidFill>
              </a:rPr>
              <a:t>iu</a:t>
            </a:r>
            <a:r>
              <a:rPr lang="en-GB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39881" y="2042916"/>
            <a:ext cx="8146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>
                <a:solidFill>
                  <a:schemeClr val="accent5"/>
                </a:solidFill>
              </a:rPr>
              <a:t>ue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5859" y="3784251"/>
            <a:ext cx="1602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 smtClean="0">
                <a:solidFill>
                  <a:schemeClr val="accent5"/>
                </a:solidFill>
              </a:rPr>
              <a:t>ui</a:t>
            </a:r>
            <a:r>
              <a:rPr lang="en-GB" sz="4800" dirty="0" smtClean="0">
                <a:solidFill>
                  <a:schemeClr val="accent5"/>
                </a:solidFill>
              </a:rPr>
              <a:t>/</a:t>
            </a:r>
            <a:r>
              <a:rPr lang="en-GB" sz="4800" dirty="0" err="1" smtClean="0">
                <a:solidFill>
                  <a:schemeClr val="accent5"/>
                </a:solidFill>
              </a:rPr>
              <a:t>uy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1440" y="4074077"/>
            <a:ext cx="833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>
                <a:solidFill>
                  <a:schemeClr val="accent5"/>
                </a:solidFill>
              </a:rPr>
              <a:t>uo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9023" y="2489192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media</a:t>
            </a: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3599025" y="2781523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juego</a:t>
            </a:r>
            <a:endParaRPr lang="en-GB" sz="3200" dirty="0"/>
          </a:p>
        </p:txBody>
      </p:sp>
      <p:sp>
        <p:nvSpPr>
          <p:cNvPr id="21" name="Rectangle 20"/>
          <p:cNvSpPr/>
          <p:nvPr/>
        </p:nvSpPr>
        <p:spPr>
          <a:xfrm>
            <a:off x="7198858" y="2887410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Europa</a:t>
            </a:r>
            <a:endParaRPr lang="en-GB" sz="3200" dirty="0"/>
          </a:p>
        </p:txBody>
      </p:sp>
      <p:sp>
        <p:nvSpPr>
          <p:cNvPr id="22" name="Rectangle 21"/>
          <p:cNvSpPr/>
          <p:nvPr/>
        </p:nvSpPr>
        <p:spPr>
          <a:xfrm>
            <a:off x="8528440" y="4357691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muy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832082" y="4640485"/>
            <a:ext cx="2199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monstruo</a:t>
            </a:r>
            <a:endParaRPr lang="en-GB" sz="3200" dirty="0"/>
          </a:p>
        </p:txBody>
      </p:sp>
      <p:pic>
        <p:nvPicPr>
          <p:cNvPr id="26" name="Voice 1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84719" y="3456973"/>
            <a:ext cx="609600" cy="609600"/>
          </a:xfrm>
          <a:prstGeom prst="rect">
            <a:avLst/>
          </a:prstGeom>
        </p:spPr>
      </p:pic>
      <p:pic>
        <p:nvPicPr>
          <p:cNvPr id="3" name="Voice 17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61238" y="3484263"/>
            <a:ext cx="609600" cy="609600"/>
          </a:xfrm>
          <a:prstGeom prst="rect">
            <a:avLst/>
          </a:prstGeom>
        </p:spPr>
      </p:pic>
      <p:pic>
        <p:nvPicPr>
          <p:cNvPr id="4" name="Voice 17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1924" y="3121395"/>
            <a:ext cx="609600" cy="609600"/>
          </a:xfrm>
          <a:prstGeom prst="rect">
            <a:avLst/>
          </a:prstGeom>
        </p:spPr>
      </p:pic>
      <p:pic>
        <p:nvPicPr>
          <p:cNvPr id="6" name="Voice 17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64306" y="4942466"/>
            <a:ext cx="647723" cy="647723"/>
          </a:xfrm>
          <a:prstGeom prst="rect">
            <a:avLst/>
          </a:prstGeom>
        </p:spPr>
      </p:pic>
      <p:pic>
        <p:nvPicPr>
          <p:cNvPr id="9" name="Voice 17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01810" y="5285389"/>
            <a:ext cx="609600" cy="609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23532" y="4626645"/>
            <a:ext cx="2199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ciudad</a:t>
            </a:r>
            <a:endParaRPr lang="en-GB" sz="3200" dirty="0"/>
          </a:p>
        </p:txBody>
      </p:sp>
      <p:pic>
        <p:nvPicPr>
          <p:cNvPr id="10" name="Voice 18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33128" y="5240077"/>
            <a:ext cx="609600" cy="609600"/>
          </a:xfrm>
          <a:prstGeom prst="rect">
            <a:avLst/>
          </a:prstGeom>
        </p:spPr>
      </p:pic>
      <p:pic>
        <p:nvPicPr>
          <p:cNvPr id="11" name="Voice 328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578774" y="2594018"/>
            <a:ext cx="609600" cy="609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49801" y="1674442"/>
            <a:ext cx="886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schemeClr val="accent5"/>
                </a:solidFill>
              </a:rPr>
              <a:t>ou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0449801" y="3228954"/>
            <a:ext cx="1329582" cy="59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tour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088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eu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031" y="2349344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/>
              <a:t>Europa</a:t>
            </a:r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31" y="4656879"/>
            <a:ext cx="2427737" cy="1885738"/>
          </a:xfrm>
          <a:prstGeom prst="rect">
            <a:avLst/>
          </a:prstGeom>
        </p:spPr>
      </p:pic>
      <p:pic>
        <p:nvPicPr>
          <p:cNvPr id="9" name="Voice 1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5519" y="6098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ia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031" y="2349344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/>
              <a:t>media</a:t>
            </a:r>
            <a:endParaRPr lang="en-GB" sz="6000" dirty="0"/>
          </a:p>
        </p:txBody>
      </p:sp>
      <p:pic>
        <p:nvPicPr>
          <p:cNvPr id="6" name="Voice 1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22657" y="6143995"/>
            <a:ext cx="609600" cy="609600"/>
          </a:xfrm>
          <a:prstGeom prst="rect">
            <a:avLst/>
          </a:prstGeom>
        </p:spPr>
      </p:pic>
      <p:pic>
        <p:nvPicPr>
          <p:cNvPr id="7170" name="Picture 2" descr="http://bloomgroup.com/sites/all/files/iStock-Social%20Me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66" y="4953655"/>
            <a:ext cx="2608972" cy="16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iu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031" y="2349344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/>
              <a:t>ciudad</a:t>
            </a:r>
            <a:endParaRPr lang="en-GB" sz="6000" dirty="0"/>
          </a:p>
        </p:txBody>
      </p:sp>
      <p:pic>
        <p:nvPicPr>
          <p:cNvPr id="7" name="Voice 1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9944" y="6006223"/>
            <a:ext cx="609600" cy="609600"/>
          </a:xfrm>
          <a:prstGeom prst="rect">
            <a:avLst/>
          </a:prstGeom>
        </p:spPr>
      </p:pic>
      <p:pic>
        <p:nvPicPr>
          <p:cNvPr id="10242" name="Picture 2" descr="https://img1.etsystatic.com/037/0/8176595/il_214x170.572977873_dp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6" y="4640033"/>
            <a:ext cx="2625725" cy="20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ui</a:t>
            </a:r>
            <a:r>
              <a:rPr lang="en-GB" sz="4800" dirty="0" smtClean="0">
                <a:solidFill>
                  <a:schemeClr val="accent5"/>
                </a:solidFill>
              </a:rPr>
              <a:t>/</a:t>
            </a:r>
            <a:r>
              <a:rPr lang="en-GB" sz="4800" dirty="0" err="1" smtClean="0">
                <a:solidFill>
                  <a:schemeClr val="accent5"/>
                </a:solidFill>
              </a:rPr>
              <a:t>uy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3164" y="2357811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muy</a:t>
            </a:r>
            <a:endParaRPr lang="en-GB" sz="6000" dirty="0"/>
          </a:p>
        </p:txBody>
      </p:sp>
      <p:pic>
        <p:nvPicPr>
          <p:cNvPr id="6" name="Voice 1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8240" y="6076999"/>
            <a:ext cx="647723" cy="647723"/>
          </a:xfrm>
          <a:prstGeom prst="rect">
            <a:avLst/>
          </a:prstGeom>
        </p:spPr>
      </p:pic>
      <p:pic>
        <p:nvPicPr>
          <p:cNvPr id="11266" name="Picture 2" descr="http://dbpoloclub.com/wp-content/uploads/2014/09/very-logo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7" y="5283200"/>
            <a:ext cx="1524524" cy="12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365125"/>
            <a:ext cx="11929534" cy="955675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Vowels in Spanish are always pronounced the same: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1520" y="1690688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4319" y="1786365"/>
            <a:ext cx="23804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ah</a:t>
            </a:r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4318" y="2771270"/>
            <a:ext cx="23804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eh</a:t>
            </a:r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2215" y="5681865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1520" y="3672650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1520" y="4723547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1519" y="2634724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4318" y="3784778"/>
            <a:ext cx="23804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ee</a:t>
            </a:r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4456" y="4767836"/>
            <a:ext cx="23804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oh</a:t>
            </a:r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3761" y="5685564"/>
            <a:ext cx="23804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oo</a:t>
            </a:r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3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ue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3164" y="2357811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juego</a:t>
            </a:r>
            <a:endParaRPr lang="en-GB" sz="6000" dirty="0"/>
          </a:p>
        </p:txBody>
      </p:sp>
      <p:pic>
        <p:nvPicPr>
          <p:cNvPr id="12290" name="Picture 2" descr="http://assets.usta.com/assets/640/USTA_Import/images/sitecore_ustasections/midwest/Media%20Assets/2007/11/09/img_39_1569_1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32" y="4866888"/>
            <a:ext cx="1527175" cy="16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Voice 1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5772" y="610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uo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0430" y="2383211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monstruo</a:t>
            </a:r>
            <a:endParaRPr lang="en-GB" sz="6000" dirty="0"/>
          </a:p>
        </p:txBody>
      </p:sp>
      <p:pic>
        <p:nvPicPr>
          <p:cNvPr id="6" name="Voice 1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3861" y="6173258"/>
            <a:ext cx="609600" cy="609600"/>
          </a:xfrm>
          <a:prstGeom prst="rect">
            <a:avLst/>
          </a:prstGeom>
        </p:spPr>
      </p:pic>
      <p:pic>
        <p:nvPicPr>
          <p:cNvPr id="13314" name="Picture 2" descr="http://cliparts.co/cliparts/pc7/KrE/pc7KrEkE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83" y="5318533"/>
            <a:ext cx="1774825" cy="13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ou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1683" y="2391677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/>
              <a:t>tour</a:t>
            </a:r>
            <a:endParaRPr lang="en-GB" sz="6000" dirty="0"/>
          </a:p>
        </p:txBody>
      </p:sp>
      <p:pic>
        <p:nvPicPr>
          <p:cNvPr id="14338" name="Picture 2" descr="http://downloads.contiki.com/brochure-assets/europe/2016-2017/spanish-spree-map-600x6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83" y="4809065"/>
            <a:ext cx="1888067" cy="18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Voice 3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3107" y="6087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What is a hiatus?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600" y="2967335"/>
            <a:ext cx="11328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/>
          </a:p>
          <a:p>
            <a:r>
              <a:rPr lang="en-GB" sz="4400" dirty="0" smtClean="0"/>
              <a:t>When two strong vowels are together in a word they are pronounced as two distinct syllables, and this is known as a hiatus.</a:t>
            </a:r>
          </a:p>
          <a:p>
            <a:endParaRPr lang="en-GB" sz="4400" dirty="0" smtClean="0"/>
          </a:p>
          <a:p>
            <a:endParaRPr lang="en-GB" sz="4400" dirty="0" smtClean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806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08" y="311235"/>
            <a:ext cx="10515600" cy="104883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Examples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3567" y="274761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 smtClean="0">
                <a:solidFill>
                  <a:schemeClr val="accent5"/>
                </a:solidFill>
              </a:rPr>
              <a:t>eo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516" y="2655279"/>
            <a:ext cx="861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accent5"/>
                </a:solidFill>
              </a:rPr>
              <a:t>ae</a:t>
            </a:r>
            <a:endParaRPr lang="en-GB" sz="5400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3567" y="3605055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leo</a:t>
            </a:r>
            <a:endParaRPr lang="en-GB" sz="3200" dirty="0"/>
          </a:p>
        </p:txBody>
      </p:sp>
      <p:sp>
        <p:nvSpPr>
          <p:cNvPr id="21" name="Rectangle 20"/>
          <p:cNvSpPr/>
          <p:nvPr/>
        </p:nvSpPr>
        <p:spPr>
          <a:xfrm>
            <a:off x="6293516" y="3578609"/>
            <a:ext cx="1960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caer</a:t>
            </a:r>
            <a:endParaRPr lang="en-GB" sz="3200" dirty="0"/>
          </a:p>
        </p:txBody>
      </p:sp>
      <p:pic>
        <p:nvPicPr>
          <p:cNvPr id="28" name="Voice 3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7669" y="4966150"/>
            <a:ext cx="609600" cy="609600"/>
          </a:xfrm>
          <a:prstGeom prst="rect">
            <a:avLst/>
          </a:prstGeom>
        </p:spPr>
      </p:pic>
      <p:pic>
        <p:nvPicPr>
          <p:cNvPr id="7" name="Voice 33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9282" y="487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eo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4031" y="2307010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leo</a:t>
            </a:r>
            <a:endParaRPr lang="en-GB" sz="6000" dirty="0"/>
          </a:p>
        </p:txBody>
      </p:sp>
      <p:pic>
        <p:nvPicPr>
          <p:cNvPr id="15362" name="Picture 2" descr="http://images.clipartpanda.com/reader-clipart-boy-reading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4611055"/>
            <a:ext cx="1916562" cy="20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oice 3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6133" y="6043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5"/>
                </a:solidFill>
              </a:rPr>
              <a:t>ae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4031" y="2307010"/>
            <a:ext cx="321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caer</a:t>
            </a:r>
            <a:endParaRPr lang="en-GB" sz="6000" dirty="0"/>
          </a:p>
        </p:txBody>
      </p:sp>
      <p:pic>
        <p:nvPicPr>
          <p:cNvPr id="16386" name="Picture 2" descr="http://www.gifs-animados.es/clip-art/actividades/caer/gifs-animados-caer-9152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04" y="4888145"/>
            <a:ext cx="2017183" cy="17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Voice 3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3882" y="6101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Vowels in Spanish are either weak or strong: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1520" y="1690688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4317" y="2771270"/>
            <a:ext cx="67210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2215" y="5681865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2215" y="4714559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2215" y="3602030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1519" y="2634724"/>
            <a:ext cx="115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2056" y="2727056"/>
            <a:ext cx="7046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 smtClean="0"/>
              <a:t>a, e and o are strong vowels</a:t>
            </a:r>
            <a:endParaRPr lang="en-US" sz="4400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2522" y="5297144"/>
            <a:ext cx="7046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 err="1" smtClean="0"/>
              <a:t>i</a:t>
            </a:r>
            <a:r>
              <a:rPr lang="en-GB" sz="4400" dirty="0" smtClean="0"/>
              <a:t> and u are weak vowels</a:t>
            </a:r>
            <a:endParaRPr lang="en-US" sz="4400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3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What is a diphthong</a:t>
            </a:r>
            <a:r>
              <a:rPr lang="en-GB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600" y="2967335"/>
            <a:ext cx="11328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When a strong and a weak vowel or two weak vowels combine to form a single syllable, they form what is known as a diphthong</a:t>
            </a:r>
            <a:r>
              <a:rPr lang="en-GB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2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95"/>
            <a:ext cx="11961340" cy="913352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Diphthongs (1)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0361" y="1118635"/>
            <a:ext cx="2445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/ay*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5823" y="1406489"/>
            <a:ext cx="36780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eye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2798" y="1810722"/>
            <a:ext cx="3123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au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10263" y="3260216"/>
            <a:ext cx="3123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ie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36589" y="2541414"/>
            <a:ext cx="3123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ei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/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ey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*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1579" y="3864554"/>
            <a:ext cx="3123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5575" y="2053904"/>
            <a:ext cx="24219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ow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6566" y="2777461"/>
            <a:ext cx="238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ay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01370" y="3474710"/>
            <a:ext cx="24670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yeh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88017" y="4162103"/>
            <a:ext cx="238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yoh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38292" y="4845682"/>
            <a:ext cx="238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= oy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8292" y="5520887"/>
            <a:ext cx="238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  =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wah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49773" y="4472435"/>
            <a:ext cx="31051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91977" y="3921466"/>
            <a:ext cx="2445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31166" y="5229351"/>
            <a:ext cx="2445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ua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31166" y="3979655"/>
            <a:ext cx="2445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io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1977" y="4588276"/>
            <a:ext cx="2445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oi/oy*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31824" y="6316392"/>
            <a:ext cx="889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*ai, </a:t>
            </a:r>
            <a:r>
              <a:rPr lang="en-GB" sz="2800" dirty="0" err="1" smtClean="0">
                <a:solidFill>
                  <a:srgbClr val="00B050"/>
                </a:solidFill>
              </a:rPr>
              <a:t>ei</a:t>
            </a:r>
            <a:r>
              <a:rPr lang="en-GB" sz="2800" dirty="0" smtClean="0">
                <a:solidFill>
                  <a:srgbClr val="00B050"/>
                </a:solidFill>
              </a:rPr>
              <a:t> and oi are written ay, </a:t>
            </a:r>
            <a:r>
              <a:rPr lang="en-GB" sz="2800" dirty="0" err="1" smtClean="0">
                <a:solidFill>
                  <a:srgbClr val="00B050"/>
                </a:solidFill>
              </a:rPr>
              <a:t>ey</a:t>
            </a:r>
            <a:r>
              <a:rPr lang="en-GB" sz="2800" dirty="0" smtClean="0">
                <a:solidFill>
                  <a:srgbClr val="00B050"/>
                </a:solidFill>
              </a:rPr>
              <a:t> and oy at the end of a word.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260435"/>
            <a:ext cx="10515600" cy="104883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Examples - 1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3737" y="1259285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 smtClean="0">
                <a:solidFill>
                  <a:schemeClr val="accent5"/>
                </a:solidFill>
              </a:rPr>
              <a:t>ai</a:t>
            </a:r>
            <a:r>
              <a:rPr lang="en-GB" sz="4800" dirty="0" smtClean="0">
                <a:solidFill>
                  <a:schemeClr val="accent5"/>
                </a:solidFill>
              </a:rPr>
              <a:t>/ay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4517" y="2140941"/>
            <a:ext cx="803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accent5"/>
                </a:solidFill>
              </a:rPr>
              <a:t>au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4197" y="4227980"/>
            <a:ext cx="1439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schemeClr val="accent5"/>
                </a:solidFill>
              </a:rPr>
              <a:t>ei</a:t>
            </a:r>
            <a:r>
              <a:rPr lang="en-GB" sz="4800" dirty="0" smtClean="0">
                <a:solidFill>
                  <a:schemeClr val="accent5"/>
                </a:solidFill>
              </a:rPr>
              <a:t>/</a:t>
            </a:r>
            <a:r>
              <a:rPr lang="en-GB" sz="4800" dirty="0" err="1" smtClean="0">
                <a:solidFill>
                  <a:schemeClr val="accent5"/>
                </a:solidFill>
              </a:rPr>
              <a:t>ey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79832" y="4690414"/>
            <a:ext cx="631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>
                <a:solidFill>
                  <a:schemeClr val="accent5"/>
                </a:solidFill>
              </a:rPr>
              <a:t>ie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3461" y="1850166"/>
            <a:ext cx="708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solidFill>
                  <a:schemeClr val="accent5"/>
                </a:solidFill>
              </a:rPr>
              <a:t>io</a:t>
            </a:r>
            <a:endParaRPr lang="en-GB" sz="5400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55623" y="2222842"/>
            <a:ext cx="1567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chemeClr val="accent5"/>
                </a:solidFill>
              </a:rPr>
              <a:t>oi/oy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56153" y="4134641"/>
            <a:ext cx="803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>
                <a:solidFill>
                  <a:schemeClr val="accent5"/>
                </a:solidFill>
              </a:rPr>
              <a:t>ua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5234" y="1911722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bailar</a:t>
            </a: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1088748" y="2828743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autor</a:t>
            </a:r>
            <a:endParaRPr lang="en-GB" sz="3200" dirty="0"/>
          </a:p>
        </p:txBody>
      </p:sp>
      <p:sp>
        <p:nvSpPr>
          <p:cNvPr id="21" name="Rectangle 20"/>
          <p:cNvSpPr/>
          <p:nvPr/>
        </p:nvSpPr>
        <p:spPr>
          <a:xfrm>
            <a:off x="5782121" y="2578893"/>
            <a:ext cx="1960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biblioteca</a:t>
            </a:r>
            <a:endParaRPr lang="en-GB" sz="3200" dirty="0"/>
          </a:p>
        </p:txBody>
      </p:sp>
      <p:sp>
        <p:nvSpPr>
          <p:cNvPr id="22" name="Rectangle 21"/>
          <p:cNvSpPr/>
          <p:nvPr/>
        </p:nvSpPr>
        <p:spPr>
          <a:xfrm>
            <a:off x="9655976" y="2760823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hoy</a:t>
            </a:r>
            <a:endParaRPr lang="en-GB" sz="3200" dirty="0"/>
          </a:p>
        </p:txBody>
      </p:sp>
      <p:sp>
        <p:nvSpPr>
          <p:cNvPr id="23" name="Rectangle 22"/>
          <p:cNvSpPr/>
          <p:nvPr/>
        </p:nvSpPr>
        <p:spPr>
          <a:xfrm>
            <a:off x="5715512" y="4942648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seis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2182903" y="4737092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cuatro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48888" y="5241040"/>
            <a:ext cx="136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viento</a:t>
            </a:r>
            <a:endParaRPr lang="en-GB" sz="3200" dirty="0"/>
          </a:p>
        </p:txBody>
      </p:sp>
      <p:pic>
        <p:nvPicPr>
          <p:cNvPr id="27" name="Voice 1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80153" y="3263539"/>
            <a:ext cx="609600" cy="609600"/>
          </a:xfrm>
          <a:prstGeom prst="rect">
            <a:avLst/>
          </a:prstGeom>
        </p:spPr>
      </p:pic>
      <p:pic>
        <p:nvPicPr>
          <p:cNvPr id="9" name="Voice 17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079832" y="5821627"/>
            <a:ext cx="632796" cy="632796"/>
          </a:xfrm>
          <a:prstGeom prst="rect">
            <a:avLst/>
          </a:prstGeom>
        </p:spPr>
      </p:pic>
      <p:pic>
        <p:nvPicPr>
          <p:cNvPr id="13" name="Voice 17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57304" y="5522575"/>
            <a:ext cx="609600" cy="609600"/>
          </a:xfrm>
          <a:prstGeom prst="rect">
            <a:avLst/>
          </a:prstGeom>
        </p:spPr>
      </p:pic>
      <p:pic>
        <p:nvPicPr>
          <p:cNvPr id="16" name="Voice 17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50733" y="2567708"/>
            <a:ext cx="618495" cy="618495"/>
          </a:xfrm>
          <a:prstGeom prst="rect">
            <a:avLst/>
          </a:prstGeom>
        </p:spPr>
      </p:pic>
      <p:pic>
        <p:nvPicPr>
          <p:cNvPr id="17" name="Voice 18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56153" y="5295551"/>
            <a:ext cx="628767" cy="628767"/>
          </a:xfrm>
          <a:prstGeom prst="rect">
            <a:avLst/>
          </a:prstGeom>
        </p:spPr>
      </p:pic>
      <p:pic>
        <p:nvPicPr>
          <p:cNvPr id="18" name="Voice 18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38710" y="3542281"/>
            <a:ext cx="609600" cy="609600"/>
          </a:xfrm>
          <a:prstGeom prst="rect">
            <a:avLst/>
          </a:prstGeom>
        </p:spPr>
      </p:pic>
      <p:pic>
        <p:nvPicPr>
          <p:cNvPr id="26" name="Voice 18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90384" y="3542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7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 smtClean="0">
                <a:solidFill>
                  <a:schemeClr val="accent5"/>
                </a:solidFill>
              </a:rPr>
              <a:t>ai</a:t>
            </a:r>
            <a:r>
              <a:rPr lang="en-GB" sz="4800" dirty="0" smtClean="0">
                <a:solidFill>
                  <a:schemeClr val="accent5"/>
                </a:solidFill>
              </a:rPr>
              <a:t>/ay</a:t>
            </a:r>
            <a:endParaRPr lang="en-GB" sz="4800" dirty="0">
              <a:solidFill>
                <a:schemeClr val="accent5"/>
              </a:solidFill>
            </a:endParaRPr>
          </a:p>
        </p:txBody>
      </p:sp>
      <p:pic>
        <p:nvPicPr>
          <p:cNvPr id="3" name="Voice 1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199" y="6140641"/>
            <a:ext cx="618495" cy="618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5067" y="2263557"/>
            <a:ext cx="2581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/>
              <a:t>bailar</a:t>
            </a:r>
            <a:endParaRPr lang="en-GB" sz="6000" dirty="0"/>
          </a:p>
        </p:txBody>
      </p:sp>
      <p:pic>
        <p:nvPicPr>
          <p:cNvPr id="1026" name="Picture 2" descr="http://www.educacioninicial.com/EI/Dibujos/A%20color/Nenes/images/Nenes%20bailan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7" y="4891492"/>
            <a:ext cx="2452158" cy="14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5"/>
                </a:solidFill>
              </a:rPr>
              <a:t>au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3734" y="2263557"/>
            <a:ext cx="2581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autor</a:t>
            </a:r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4672756"/>
            <a:ext cx="2069042" cy="2086380"/>
          </a:xfrm>
          <a:prstGeom prst="rect">
            <a:avLst/>
          </a:prstGeom>
        </p:spPr>
      </p:pic>
      <p:pic>
        <p:nvPicPr>
          <p:cNvPr id="8" name="Voice 1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6384" y="6149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3804" y="835952"/>
            <a:ext cx="1768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accent5"/>
                </a:solidFill>
              </a:rPr>
              <a:t>ei</a:t>
            </a:r>
            <a:r>
              <a:rPr lang="en-GB" sz="4800" dirty="0" smtClean="0">
                <a:solidFill>
                  <a:schemeClr val="accent5"/>
                </a:solidFill>
              </a:rPr>
              <a:t>/</a:t>
            </a:r>
            <a:r>
              <a:rPr lang="en-GB" sz="4800" dirty="0" err="1" smtClean="0">
                <a:solidFill>
                  <a:schemeClr val="accent5"/>
                </a:solidFill>
              </a:rPr>
              <a:t>ey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8468" y="2263557"/>
            <a:ext cx="2581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/>
              <a:t>seis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3" y="4829569"/>
            <a:ext cx="2345265" cy="1803231"/>
          </a:xfrm>
          <a:prstGeom prst="rect">
            <a:avLst/>
          </a:prstGeom>
        </p:spPr>
      </p:pic>
      <p:pic>
        <p:nvPicPr>
          <p:cNvPr id="7" name="Voice 1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4438" y="602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286</Words>
  <Application>Microsoft Office PowerPoint</Application>
  <PresentationFormat>Widescreen</PresentationFormat>
  <Paragraphs>130</Paragraphs>
  <Slides>26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Vowels in Spanish are always pronounced the same:</vt:lpstr>
      <vt:lpstr>Vowels in Spanish are either weak or strong:</vt:lpstr>
      <vt:lpstr>What is a diphthong?</vt:lpstr>
      <vt:lpstr> Diphthongs (1)</vt:lpstr>
      <vt:lpstr>Examples - 1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Diphthongs (2):</vt:lpstr>
      <vt:lpstr>Examples - 2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hiatus?</vt:lpstr>
      <vt:lpstr>Examples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Walker</dc:creator>
  <cp:lastModifiedBy>Wendy Walker</cp:lastModifiedBy>
  <cp:revision>20</cp:revision>
  <dcterms:created xsi:type="dcterms:W3CDTF">2015-10-10T09:39:33Z</dcterms:created>
  <dcterms:modified xsi:type="dcterms:W3CDTF">2015-10-19T10:41:53Z</dcterms:modified>
</cp:coreProperties>
</file>