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4" r:id="rId4"/>
    <p:sldId id="273" r:id="rId5"/>
    <p:sldId id="275" r:id="rId6"/>
    <p:sldId id="276" r:id="rId7"/>
    <p:sldId id="277" r:id="rId8"/>
    <p:sldId id="336" r:id="rId9"/>
    <p:sldId id="292" r:id="rId10"/>
    <p:sldId id="284" r:id="rId11"/>
    <p:sldId id="293" r:id="rId12"/>
    <p:sldId id="294" r:id="rId13"/>
    <p:sldId id="295" r:id="rId14"/>
    <p:sldId id="339" r:id="rId15"/>
    <p:sldId id="278" r:id="rId16"/>
    <p:sldId id="279" r:id="rId17"/>
    <p:sldId id="280" r:id="rId18"/>
    <p:sldId id="289" r:id="rId19"/>
    <p:sldId id="282" r:id="rId20"/>
    <p:sldId id="283" r:id="rId21"/>
    <p:sldId id="331" r:id="rId22"/>
    <p:sldId id="301" r:id="rId23"/>
    <p:sldId id="303" r:id="rId24"/>
    <p:sldId id="304" r:id="rId25"/>
    <p:sldId id="305" r:id="rId26"/>
    <p:sldId id="306" r:id="rId27"/>
    <p:sldId id="308" r:id="rId28"/>
    <p:sldId id="300" r:id="rId29"/>
    <p:sldId id="332" r:id="rId30"/>
    <p:sldId id="333" r:id="rId31"/>
    <p:sldId id="335" r:id="rId32"/>
    <p:sldId id="334" r:id="rId33"/>
    <p:sldId id="299" r:id="rId34"/>
    <p:sldId id="287" r:id="rId35"/>
    <p:sldId id="288" r:id="rId36"/>
    <p:sldId id="307" r:id="rId37"/>
    <p:sldId id="337" r:id="rId38"/>
    <p:sldId id="314" r:id="rId39"/>
    <p:sldId id="311" r:id="rId40"/>
    <p:sldId id="321" r:id="rId41"/>
    <p:sldId id="329" r:id="rId42"/>
    <p:sldId id="33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3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1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4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7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1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0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4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9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58F2-5B3D-4B4A-8662-19877F9EF526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BDDC-5B2F-41C9-8496-E11F78F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8875" y="2105561"/>
            <a:ext cx="38480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Los Ríos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" y="0"/>
            <a:ext cx="3072200" cy="20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los r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32" y="4127156"/>
            <a:ext cx="3245708" cy="24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7178" y="471660"/>
            <a:ext cx="1186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El cuadro </a:t>
            </a:r>
            <a:r>
              <a:rPr lang="es-ES" sz="3600" dirty="0" smtClean="0"/>
              <a:t>‘</a:t>
            </a:r>
            <a:r>
              <a:rPr lang="en-GB" sz="3600" dirty="0"/>
              <a:t>Picnic on the Banks of the </a:t>
            </a:r>
            <a:r>
              <a:rPr lang="en-GB" sz="3600" dirty="0" err="1"/>
              <a:t>Manzanares</a:t>
            </a:r>
            <a:r>
              <a:rPr lang="es-ES" sz="3600" dirty="0" smtClean="0"/>
              <a:t>’ fue </a:t>
            </a:r>
            <a:r>
              <a:rPr lang="es-ES" sz="3600" dirty="0"/>
              <a:t>pintado por </a:t>
            </a:r>
            <a:r>
              <a:rPr lang="es-ES" sz="3600" dirty="0" smtClean="0"/>
              <a:t>Francisco Goya en </a:t>
            </a:r>
            <a:r>
              <a:rPr lang="en-GB" sz="3600" dirty="0"/>
              <a:t>1776</a:t>
            </a:r>
            <a:r>
              <a:rPr lang="es-ES" sz="3600" dirty="0" smtClean="0"/>
              <a:t>. </a:t>
            </a:r>
          </a:p>
          <a:p>
            <a:endParaRPr lang="en-GB" sz="3600" dirty="0"/>
          </a:p>
        </p:txBody>
      </p:sp>
      <p:pic>
        <p:nvPicPr>
          <p:cNvPr id="11266" name="Picture 2" descr="La merienda a orilla del Manzan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3" y="2002970"/>
            <a:ext cx="4538104" cy="44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08052" y="4245795"/>
            <a:ext cx="4223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El </a:t>
            </a:r>
            <a:r>
              <a:rPr lang="en-GB" sz="2800" dirty="0" err="1" smtClean="0">
                <a:solidFill>
                  <a:srgbClr val="0070C0"/>
                </a:solidFill>
              </a:rPr>
              <a:t>Museo</a:t>
            </a:r>
            <a:r>
              <a:rPr lang="en-GB" sz="2800" dirty="0" smtClean="0">
                <a:solidFill>
                  <a:srgbClr val="0070C0"/>
                </a:solidFill>
              </a:rPr>
              <a:t> del Prado, Madrid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7178" y="471660"/>
            <a:ext cx="1186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El cuadro </a:t>
            </a:r>
            <a:r>
              <a:rPr lang="es-ES" sz="3600" dirty="0" smtClean="0"/>
              <a:t>‘</a:t>
            </a:r>
            <a:r>
              <a:rPr lang="en-GB" sz="3600" dirty="0"/>
              <a:t>A Morning, with a View of Cuckold’s Point</a:t>
            </a:r>
            <a:r>
              <a:rPr lang="es-ES" sz="3600" dirty="0" smtClean="0"/>
              <a:t>’ fue </a:t>
            </a:r>
            <a:r>
              <a:rPr lang="es-ES" sz="3600" dirty="0"/>
              <a:t>pintado por </a:t>
            </a:r>
            <a:r>
              <a:rPr lang="es-ES" sz="3600" dirty="0" smtClean="0"/>
              <a:t>Samuel Scott entre </a:t>
            </a:r>
            <a:r>
              <a:rPr lang="en-GB" sz="3600" dirty="0" smtClean="0"/>
              <a:t>1750 y 1760</a:t>
            </a:r>
            <a:r>
              <a:rPr lang="es-ES" sz="3600" dirty="0" smtClean="0"/>
              <a:t>. </a:t>
            </a:r>
          </a:p>
          <a:p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7645264" y="4245794"/>
            <a:ext cx="3165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Tate Britain, </a:t>
            </a:r>
            <a:r>
              <a:rPr lang="en-GB" sz="2800" dirty="0" err="1" smtClean="0">
                <a:solidFill>
                  <a:srgbClr val="0070C0"/>
                </a:solidFill>
              </a:rPr>
              <a:t>Londres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tate.org.uk/art/images/work/N/N05/N05450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0" y="2518849"/>
            <a:ext cx="6665618" cy="3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0129" y="76243"/>
            <a:ext cx="11862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Kenneth </a:t>
            </a:r>
            <a:r>
              <a:rPr lang="es-ES" sz="3600" dirty="0" err="1" smtClean="0"/>
              <a:t>Grahame</a:t>
            </a:r>
            <a:r>
              <a:rPr lang="es-ES" sz="3600" dirty="0" smtClean="0"/>
              <a:t>, </a:t>
            </a:r>
            <a:r>
              <a:rPr lang="es-ES" sz="3600" dirty="0"/>
              <a:t>que escribió </a:t>
            </a:r>
            <a:r>
              <a:rPr lang="en-GB" sz="3600" dirty="0" smtClean="0"/>
              <a:t>el </a:t>
            </a:r>
            <a:r>
              <a:rPr lang="en-GB" sz="3600" dirty="0" err="1" smtClean="0"/>
              <a:t>libro</a:t>
            </a:r>
            <a:r>
              <a:rPr lang="en-GB" sz="3600" dirty="0" smtClean="0"/>
              <a:t> ‘Wind in the Willows’ </a:t>
            </a:r>
            <a:r>
              <a:rPr lang="en-GB" sz="3600" dirty="0" err="1" smtClean="0"/>
              <a:t>en</a:t>
            </a:r>
            <a:r>
              <a:rPr lang="en-GB" sz="3600" dirty="0"/>
              <a:t> </a:t>
            </a:r>
            <a:r>
              <a:rPr lang="en-GB" sz="3600" dirty="0" smtClean="0"/>
              <a:t>1908, </a:t>
            </a:r>
            <a:r>
              <a:rPr lang="en-GB" sz="3600" dirty="0" err="1"/>
              <a:t>vivió</a:t>
            </a:r>
            <a:r>
              <a:rPr lang="en-GB" sz="3600" dirty="0"/>
              <a:t> </a:t>
            </a:r>
            <a:r>
              <a:rPr lang="en-GB" sz="3600" dirty="0" err="1"/>
              <a:t>cerca</a:t>
            </a:r>
            <a:r>
              <a:rPr lang="en-GB" sz="3600" dirty="0"/>
              <a:t> del </a:t>
            </a:r>
            <a:r>
              <a:rPr lang="en-GB" sz="3600" dirty="0" err="1" smtClean="0"/>
              <a:t>Támesis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146" name="Picture 2" descr="Image result for wind in the wi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384567"/>
            <a:ext cx="2668630" cy="43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7178" y="471660"/>
            <a:ext cx="1186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El poema ‘</a:t>
            </a:r>
            <a:r>
              <a:rPr lang="en-GB" sz="3600" dirty="0" err="1" smtClean="0"/>
              <a:t>Manzanares</a:t>
            </a:r>
            <a:r>
              <a:rPr lang="en-GB" sz="3600" dirty="0" smtClean="0"/>
              <a:t> was </a:t>
            </a:r>
            <a:r>
              <a:rPr lang="en-GB" sz="3600" dirty="0" err="1" smtClean="0"/>
              <a:t>alseep</a:t>
            </a:r>
            <a:r>
              <a:rPr lang="es-ES" sz="3600" dirty="0" smtClean="0"/>
              <a:t>’ </a:t>
            </a:r>
            <a:r>
              <a:rPr lang="es-ES" sz="3600" dirty="0"/>
              <a:t>fue escrito por </a:t>
            </a:r>
            <a:r>
              <a:rPr lang="es-ES" sz="3600" dirty="0" smtClean="0"/>
              <a:t>Lope de Vega </a:t>
            </a:r>
            <a:r>
              <a:rPr lang="en-GB" sz="3600" dirty="0" smtClean="0"/>
              <a:t>entre 1610 y 1624</a:t>
            </a:r>
            <a:r>
              <a:rPr lang="es-ES" sz="3600" dirty="0" smtClean="0"/>
              <a:t>. </a:t>
            </a:r>
            <a:endParaRPr lang="es-ES" sz="3600" dirty="0"/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3813783" y="4453370"/>
            <a:ext cx="4564434" cy="1846659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383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dirty="0">
                <a:solidFill>
                  <a:srgbClr val="38383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/>
              <a:t>Dormido Manzanares discurría</a:t>
            </a:r>
            <a:br>
              <a:rPr lang="es-ES" sz="2400" dirty="0"/>
            </a:br>
            <a:r>
              <a:rPr lang="es-ES" sz="2400" dirty="0"/>
              <a:t>en blanda cama de menuda arena,</a:t>
            </a:r>
            <a:br>
              <a:rPr lang="es-ES" sz="2400" dirty="0"/>
            </a:br>
            <a:r>
              <a:rPr lang="es-ES" sz="2400" dirty="0"/>
              <a:t>coronado de juncia y de verbena,</a:t>
            </a:r>
            <a:br>
              <a:rPr lang="es-ES" sz="2400" dirty="0"/>
            </a:br>
            <a:r>
              <a:rPr lang="es-ES" sz="2400" dirty="0"/>
              <a:t>que entre las verdes alamedas cría;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973355" y="1853020"/>
            <a:ext cx="6096000" cy="212365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GB" dirty="0">
                <a:solidFill>
                  <a:srgbClr val="3838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3838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/>
              <a:t>The scene is Madrid, by the river </a:t>
            </a:r>
            <a:r>
              <a:rPr lang="en-GB" sz="2400" dirty="0" err="1"/>
              <a:t>Manzanares</a:t>
            </a:r>
            <a:r>
              <a:rPr lang="en-GB" sz="2400" dirty="0"/>
              <a:t> – and the first four lines set the scene of the river calmly flowing over a sandy bed and lined with trees giving off their shade and scents. 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9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0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4153" y="531473"/>
            <a:ext cx="350809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¿Quién fue Francisco Goya?</a:t>
            </a:r>
            <a:endParaRPr kumimoji="0" lang="es-E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535668" y="1428757"/>
            <a:ext cx="185679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Fue un pintor.</a:t>
            </a:r>
            <a:endParaRPr lang="es-ES" altLang="en-US" sz="24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255" y="4975655"/>
            <a:ext cx="190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¿un </a:t>
            </a:r>
            <a:r>
              <a:rPr lang="en-GB" sz="2800" dirty="0" err="1" smtClean="0">
                <a:solidFill>
                  <a:srgbClr val="0070C0"/>
                </a:solidFill>
              </a:rPr>
              <a:t>poeta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1491" y="6099506"/>
            <a:ext cx="221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¿un </a:t>
            </a:r>
            <a:r>
              <a:rPr lang="en-GB" sz="2800" dirty="0" err="1" smtClean="0">
                <a:solidFill>
                  <a:srgbClr val="0070C0"/>
                </a:solidFill>
              </a:rPr>
              <a:t>autor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8952" y="4840416"/>
            <a:ext cx="192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¿un </a:t>
            </a:r>
            <a:r>
              <a:rPr lang="en-GB" sz="2800" dirty="0" err="1" smtClean="0">
                <a:solidFill>
                  <a:srgbClr val="0070C0"/>
                </a:solidFill>
              </a:rPr>
              <a:t>pintor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xplorebritain.com/files/thames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7" y="835657"/>
            <a:ext cx="10710333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3892" y="3091114"/>
            <a:ext cx="13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Southend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7026" y="3232581"/>
            <a:ext cx="13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Sea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434" y="37399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El Río </a:t>
            </a:r>
            <a:r>
              <a:rPr lang="en-GB" sz="2400" dirty="0" err="1">
                <a:solidFill>
                  <a:srgbClr val="FF0000"/>
                </a:solidFill>
              </a:rPr>
              <a:t>Támesis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76164"/>
              </p:ext>
            </p:extLst>
          </p:nvPr>
        </p:nvGraphicFramePr>
        <p:xfrm>
          <a:off x="730250" y="1539288"/>
          <a:ext cx="10782300" cy="377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1150"/>
                <a:gridCol w="5391150"/>
              </a:tblGrid>
              <a:tr h="885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Nombre del río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kumimoji="0" lang="en-GB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El Río Támesis 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885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La longitud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/>
                        </a:rPr>
                        <a:t>346 km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885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El nacimiento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Thames Head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885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La  desembocadura</a:t>
                      </a:r>
                      <a:endParaRPr lang="en-GB" sz="28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El mar del Norte, cerca de </a:t>
                      </a:r>
                      <a:r>
                        <a:rPr lang="es-ES" sz="2800" dirty="0" err="1" smtClean="0"/>
                        <a:t>Southend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2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250" y="1077913"/>
            <a:ext cx="106616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n-US" sz="3600" dirty="0"/>
              <a:t>El Río Támesis </a:t>
            </a:r>
            <a:r>
              <a:rPr lang="es-ES" altLang="en-US" sz="3600" dirty="0" smtClean="0"/>
              <a:t>pasa por </a:t>
            </a:r>
            <a:r>
              <a:rPr lang="es-ES" altLang="en-US" sz="3600" dirty="0"/>
              <a:t>la ciudad de </a:t>
            </a:r>
            <a:r>
              <a:rPr lang="es-ES" altLang="en-US" sz="3600" dirty="0" smtClean="0"/>
              <a:t>Londres.</a:t>
            </a:r>
            <a:endParaRPr lang="es-ES" altLang="en-US" sz="3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36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n-US" sz="3600" dirty="0">
                <a:solidFill>
                  <a:srgbClr val="0070C0"/>
                </a:solidFill>
              </a:rPr>
              <a:t>Tiene 346 </a:t>
            </a:r>
            <a:r>
              <a:rPr lang="es-ES" altLang="en-US" sz="3600" dirty="0" smtClean="0">
                <a:solidFill>
                  <a:srgbClr val="0070C0"/>
                </a:solidFill>
              </a:rPr>
              <a:t>kilómetros </a:t>
            </a:r>
            <a:r>
              <a:rPr lang="es-ES" altLang="en-US" sz="3600" dirty="0">
                <a:solidFill>
                  <a:srgbClr val="0070C0"/>
                </a:solidFill>
              </a:rPr>
              <a:t>de largo. </a:t>
            </a:r>
            <a:r>
              <a:rPr lang="es-ES" altLang="en-US" sz="3600" dirty="0" smtClean="0">
                <a:solidFill>
                  <a:srgbClr val="0070C0"/>
                </a:solidFill>
              </a:rPr>
              <a:t>Su </a:t>
            </a:r>
            <a:r>
              <a:rPr lang="es-ES" altLang="en-US" sz="3600" dirty="0">
                <a:solidFill>
                  <a:srgbClr val="0070C0"/>
                </a:solidFill>
              </a:rPr>
              <a:t>nacimiento está </a:t>
            </a:r>
            <a:r>
              <a:rPr lang="es-ES" altLang="en-US" sz="3600" dirty="0" smtClean="0">
                <a:solidFill>
                  <a:srgbClr val="0070C0"/>
                </a:solidFill>
              </a:rPr>
              <a:t>en </a:t>
            </a:r>
            <a:r>
              <a:rPr lang="es-ES" altLang="en-US" sz="3600" dirty="0" err="1" smtClean="0">
                <a:solidFill>
                  <a:srgbClr val="0070C0"/>
                </a:solidFill>
              </a:rPr>
              <a:t>Thames</a:t>
            </a:r>
            <a:r>
              <a:rPr lang="es-ES" altLang="en-US" sz="3600" dirty="0" smtClean="0">
                <a:solidFill>
                  <a:srgbClr val="0070C0"/>
                </a:solidFill>
              </a:rPr>
              <a:t> Head.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3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3600" dirty="0"/>
              <a:t>Por fin desemboca en el </a:t>
            </a:r>
            <a:r>
              <a:rPr lang="es-ES" altLang="en-US" sz="3600" dirty="0" smtClean="0"/>
              <a:t>Mar del Norte cerca de </a:t>
            </a:r>
            <a:r>
              <a:rPr lang="es-ES" altLang="en-US" sz="3600" dirty="0" err="1" smtClean="0"/>
              <a:t>Southend</a:t>
            </a:r>
            <a:r>
              <a:rPr lang="es-ES" altLang="en-US" sz="36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88" y="345415"/>
            <a:ext cx="9076623" cy="6631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023" y="5657002"/>
            <a:ext cx="418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Término Municipal de Madrid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4809" y="672165"/>
            <a:ext cx="32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Sierra de </a:t>
            </a:r>
            <a:r>
              <a:rPr lang="en-GB" sz="2400" dirty="0" err="1"/>
              <a:t>Guadarrama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9996096" y="4177984"/>
            <a:ext cx="1987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Río </a:t>
            </a:r>
            <a:r>
              <a:rPr lang="en-GB" sz="2400" dirty="0" err="1"/>
              <a:t>Jamara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66023" y="2544208"/>
            <a:ext cx="237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Río </a:t>
            </a:r>
            <a:r>
              <a:rPr lang="en-GB" sz="2400" dirty="0" err="1" smtClean="0"/>
              <a:t>Manzanares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265859" y="0"/>
            <a:ext cx="343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El Río </a:t>
            </a:r>
            <a:r>
              <a:rPr lang="en-GB" sz="2400" dirty="0" err="1" smtClean="0">
                <a:solidFill>
                  <a:srgbClr val="FF0000"/>
                </a:solidFill>
              </a:rPr>
              <a:t>Manzanares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743" y="2286000"/>
            <a:ext cx="344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31436"/>
              </p:ext>
            </p:extLst>
          </p:nvPr>
        </p:nvGraphicFramePr>
        <p:xfrm>
          <a:off x="736364" y="1663271"/>
          <a:ext cx="10719272" cy="377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9636"/>
                <a:gridCol w="5359636"/>
              </a:tblGrid>
              <a:tr h="94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Nombre del río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kumimoji="0" lang="en-GB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El Río </a:t>
                      </a:r>
                      <a:r>
                        <a:rPr kumimoji="0" lang="en-GB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Manzanares</a:t>
                      </a:r>
                      <a:r>
                        <a:rPr kumimoji="0" lang="en-GB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94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La longitud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/>
                        </a:rPr>
                        <a:t>92 km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94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El nacimiento</a:t>
                      </a: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Sierra de </a:t>
                      </a:r>
                      <a:r>
                        <a:rPr lang="en-GB" sz="2800" dirty="0" err="1" smtClean="0"/>
                        <a:t>Guadarrama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  <a:tr h="94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solidFill>
                            <a:srgbClr val="0070C0"/>
                          </a:solidFill>
                          <a:effectLst/>
                        </a:rPr>
                        <a:t>La  desembocadura</a:t>
                      </a:r>
                      <a:endParaRPr lang="en-GB" sz="28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en-GB" sz="2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El Río Jamara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marL="91449" marR="91449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6608" y="0"/>
            <a:ext cx="74106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Comparación 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del Río Támesis en Londres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el Río Manzanares en Madrid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 descr="Image result for river thames in lond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" y="3702244"/>
            <a:ext cx="2858530" cy="2121052"/>
          </a:xfrm>
          <a:prstGeom prst="rect">
            <a:avLst/>
          </a:prstGeom>
          <a:noFill/>
          <a:extLst/>
        </p:spPr>
      </p:pic>
      <p:pic>
        <p:nvPicPr>
          <p:cNvPr id="8" name="Picture 7" descr="Image result for la manzanares ri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90" y="3702244"/>
            <a:ext cx="3399807" cy="1874772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/>
          <p:nvPr/>
        </p:nvSpPr>
        <p:spPr>
          <a:xfrm>
            <a:off x="403654" y="2947509"/>
            <a:ext cx="272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El Río </a:t>
            </a:r>
            <a:r>
              <a:rPr lang="en-GB" sz="3200" dirty="0" err="1" smtClean="0"/>
              <a:t>Támesis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78548" y="2844225"/>
            <a:ext cx="328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El Río </a:t>
            </a:r>
            <a:r>
              <a:rPr lang="en-GB" sz="3200" dirty="0" err="1" smtClean="0"/>
              <a:t>Manzanares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1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250" y="1077913"/>
            <a:ext cx="106616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n-US" sz="3600" dirty="0"/>
              <a:t>El </a:t>
            </a:r>
            <a:r>
              <a:rPr lang="es-ES" altLang="en-US" sz="3600" dirty="0" smtClean="0"/>
              <a:t>Río Manzanares</a:t>
            </a:r>
            <a:r>
              <a:rPr lang="es-ES" altLang="en-US" sz="3600" dirty="0"/>
              <a:t> </a:t>
            </a:r>
            <a:r>
              <a:rPr lang="es-ES" altLang="en-US" sz="3600" dirty="0" smtClean="0"/>
              <a:t>pasa por la ciudad de Madrid.</a:t>
            </a:r>
            <a:endParaRPr lang="es-ES" altLang="en-US" sz="3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36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n-US" sz="3600" dirty="0">
                <a:solidFill>
                  <a:srgbClr val="0070C0"/>
                </a:solidFill>
              </a:rPr>
              <a:t>Tiene </a:t>
            </a:r>
            <a:r>
              <a:rPr lang="es-ES" altLang="en-US" sz="3600" dirty="0" smtClean="0">
                <a:solidFill>
                  <a:srgbClr val="0070C0"/>
                </a:solidFill>
              </a:rPr>
              <a:t>92 kilómetros </a:t>
            </a:r>
            <a:r>
              <a:rPr lang="es-ES" altLang="en-US" sz="3600" dirty="0">
                <a:solidFill>
                  <a:srgbClr val="0070C0"/>
                </a:solidFill>
              </a:rPr>
              <a:t>de largo. </a:t>
            </a:r>
            <a:r>
              <a:rPr lang="es-ES" altLang="en-US" sz="3600" dirty="0" smtClean="0">
                <a:solidFill>
                  <a:srgbClr val="0070C0"/>
                </a:solidFill>
              </a:rPr>
              <a:t>Su </a:t>
            </a:r>
            <a:r>
              <a:rPr lang="es-ES" altLang="en-US" sz="3600" dirty="0">
                <a:solidFill>
                  <a:srgbClr val="0070C0"/>
                </a:solidFill>
              </a:rPr>
              <a:t>nacimiento está </a:t>
            </a:r>
            <a:r>
              <a:rPr lang="es-ES" altLang="en-US" sz="3600" dirty="0" smtClean="0">
                <a:solidFill>
                  <a:srgbClr val="0070C0"/>
                </a:solidFill>
              </a:rPr>
              <a:t>en </a:t>
            </a:r>
            <a:r>
              <a:rPr lang="es-ES" altLang="en-US" sz="3600" dirty="0">
                <a:solidFill>
                  <a:srgbClr val="0070C0"/>
                </a:solidFill>
              </a:rPr>
              <a:t>la Sierra de </a:t>
            </a:r>
            <a:r>
              <a:rPr lang="es-ES" altLang="en-US" sz="3600" dirty="0" smtClean="0">
                <a:solidFill>
                  <a:srgbClr val="0070C0"/>
                </a:solidFill>
              </a:rPr>
              <a:t>Guadarrama.</a:t>
            </a:r>
            <a:endParaRPr lang="es-ES" altLang="en-US" sz="3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3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3600" dirty="0"/>
              <a:t>Por fin desemboca en el </a:t>
            </a:r>
            <a:r>
              <a:rPr lang="es-ES" altLang="en-US" sz="3600" dirty="0" smtClean="0"/>
              <a:t>Río Jamara.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0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41522" y="1063499"/>
            <a:ext cx="1856793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¿Cuál río es el</a:t>
            </a:r>
            <a:b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</a:b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más largo?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489154" y="520494"/>
            <a:ext cx="185679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El Río Támesis</a:t>
            </a:r>
            <a:endParaRPr lang="es-ES" altLang="en-US" sz="2400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7630" y="4746562"/>
            <a:ext cx="1878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000" dirty="0" smtClean="0">
                <a:solidFill>
                  <a:srgbClr val="0070C0"/>
                </a:solidFill>
              </a:rPr>
              <a:t>¿El </a:t>
            </a:r>
            <a:r>
              <a:rPr lang="es-ES" altLang="en-US" sz="2000" dirty="0">
                <a:solidFill>
                  <a:srgbClr val="0070C0"/>
                </a:solidFill>
              </a:rPr>
              <a:t>Río </a:t>
            </a:r>
            <a:r>
              <a:rPr lang="es-ES" altLang="en-US" sz="2000" dirty="0" smtClean="0">
                <a:solidFill>
                  <a:srgbClr val="0070C0"/>
                </a:solidFill>
              </a:rPr>
              <a:t>Támesis?</a:t>
            </a:r>
            <a:endParaRPr lang="es-ES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1932" y="4628374"/>
            <a:ext cx="2326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000" dirty="0" smtClean="0">
                <a:solidFill>
                  <a:srgbClr val="0070C0"/>
                </a:solidFill>
              </a:rPr>
              <a:t>¿El </a:t>
            </a:r>
            <a:r>
              <a:rPr lang="es-ES" altLang="en-US" sz="2000" dirty="0">
                <a:solidFill>
                  <a:srgbClr val="0070C0"/>
                </a:solidFill>
              </a:rPr>
              <a:t>Río </a:t>
            </a:r>
            <a:r>
              <a:rPr lang="es-ES" altLang="en-US" sz="2000" dirty="0" smtClean="0">
                <a:solidFill>
                  <a:srgbClr val="0070C0"/>
                </a:solidFill>
              </a:rPr>
              <a:t>Manzanares?</a:t>
            </a:r>
            <a:endParaRPr lang="es-ES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936" y="854277"/>
            <a:ext cx="91921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Regeneración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266" name="Picture 2" descr="Image result for making a town green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6" y="2260768"/>
            <a:ext cx="4404727" cy="44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24" y="428367"/>
            <a:ext cx="9481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Regeneración a lo largo del </a:t>
            </a:r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Río Támesis</a:t>
            </a:r>
            <a:endParaRPr lang="es-E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Picture 2" descr="Image result for nine elms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9" y="1807738"/>
            <a:ext cx="4237939" cy="33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5841" y="1947781"/>
            <a:ext cx="88144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Vauxhall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59" y="2747320"/>
            <a:ext cx="200179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Battersea Power Station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8865" y="3176488"/>
            <a:ext cx="5362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Proyecto Nine Elms (2008 – 2020)</a:t>
            </a:r>
          </a:p>
          <a:p>
            <a:r>
              <a:rPr lang="en-GB" sz="2800" dirty="0" smtClean="0"/>
              <a:t>entre Vauxhall y Battersea Power Station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98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24" y="428367"/>
            <a:ext cx="9481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Regeneración a lo largo del Río Manzanares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36" y="4001931"/>
            <a:ext cx="530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Proyecto Madrid </a:t>
            </a:r>
            <a:r>
              <a:rPr lang="en-GB" sz="2800" dirty="0"/>
              <a:t>Río (2004 – 2011)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1301594"/>
            <a:ext cx="43148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>
            <a:normAutofit/>
          </a:bodyPr>
          <a:lstStyle/>
          <a:p>
            <a:r>
              <a:rPr lang="es-ES" sz="3600" dirty="0"/>
              <a:t> </a:t>
            </a:r>
            <a:r>
              <a:rPr lang="es-ES" sz="3600" dirty="0" smtClean="0"/>
              <a:t>¿Cómo puede la regeneración mejorar </a:t>
            </a:r>
            <a:r>
              <a:rPr lang="es-ES" sz="3600" dirty="0"/>
              <a:t>la calidad de </a:t>
            </a:r>
            <a:r>
              <a:rPr lang="es-ES" sz="3600" dirty="0" smtClean="0"/>
              <a:t>vida en una ciudad?</a:t>
            </a:r>
            <a:r>
              <a:rPr lang="es-ES" sz="3600" dirty="0"/>
              <a:t> 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2702515" y="5651661"/>
            <a:ext cx="757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La </a:t>
            </a:r>
            <a:r>
              <a:rPr lang="es-ES" sz="3600" dirty="0"/>
              <a:t>regeneración puede, por ejemplo…</a:t>
            </a:r>
            <a:endParaRPr lang="en-GB" sz="3600" dirty="0"/>
          </a:p>
        </p:txBody>
      </p:sp>
      <p:pic>
        <p:nvPicPr>
          <p:cNvPr id="1026" name="Picture 2" descr="Image result for quality of lif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78" y="2127422"/>
            <a:ext cx="3284570" cy="32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21027" y="2790611"/>
            <a:ext cx="9144000" cy="76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8393" y="2477946"/>
            <a:ext cx="516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mejorar la </a:t>
            </a:r>
            <a:r>
              <a:rPr lang="es-ES" sz="2800" dirty="0"/>
              <a:t>calidad del agua de ríos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5760098" y="902879"/>
            <a:ext cx="654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proteger la vida animal y </a:t>
            </a:r>
            <a:r>
              <a:rPr lang="es-ES" sz="2800" dirty="0" smtClean="0"/>
              <a:t>vegetal en los ríos </a:t>
            </a:r>
            <a:endParaRPr lang="en-GB" sz="2800" dirty="0"/>
          </a:p>
        </p:txBody>
      </p:sp>
      <p:pic>
        <p:nvPicPr>
          <p:cNvPr id="1026" name="Picture 2" descr="Image result for river wa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7" y="3441292"/>
            <a:ext cx="1561156" cy="10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28" y="1624013"/>
            <a:ext cx="1847850" cy="15111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0499" y="3969793"/>
            <a:ext cx="293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empleos</a:t>
            </a:r>
            <a:endParaRPr lang="en-GB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job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9" y="4891838"/>
            <a:ext cx="2490982" cy="16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21027" y="2790611"/>
            <a:ext cx="9144000" cy="76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 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310604" y="1319516"/>
            <a:ext cx="5722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crear espacios verdes para recreación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43696" y="458723"/>
            <a:ext cx="555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2800" dirty="0"/>
              <a:t>reconstruir </a:t>
            </a:r>
            <a:r>
              <a:rPr lang="es-ES" sz="2800" dirty="0" smtClean="0"/>
              <a:t>edificios abandonados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1" y="1401232"/>
            <a:ext cx="2071215" cy="1337500"/>
          </a:xfrm>
          <a:prstGeom prst="rect">
            <a:avLst/>
          </a:prstGeom>
        </p:spPr>
      </p:pic>
      <p:pic>
        <p:nvPicPr>
          <p:cNvPr id="1028" name="Picture 4" descr="Image result for green spaces for recre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90" y="2158694"/>
            <a:ext cx="2302584" cy="14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8823" y="4462436"/>
            <a:ext cx="5284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resolver problemas de transporte </a:t>
            </a:r>
            <a:endParaRPr lang="en-GB" sz="2800" dirty="0"/>
          </a:p>
        </p:txBody>
      </p:sp>
      <p:pic>
        <p:nvPicPr>
          <p:cNvPr id="15" name="Picture 8" descr="Image result for transport congestion in citie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0" y="5416543"/>
            <a:ext cx="1592048" cy="1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Battersea Power Station 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8026" y="6265497"/>
            <a:ext cx="68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1986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59680" y="1220982"/>
            <a:ext cx="6960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Battersea </a:t>
            </a:r>
            <a:r>
              <a:rPr lang="es-ES" sz="2800" dirty="0" err="1" smtClean="0"/>
              <a:t>Power</a:t>
            </a:r>
            <a:r>
              <a:rPr lang="es-ES" sz="2800" dirty="0" smtClean="0"/>
              <a:t> </a:t>
            </a:r>
            <a:r>
              <a:rPr lang="es-ES" sz="2800" dirty="0" err="1" smtClean="0"/>
              <a:t>Station</a:t>
            </a:r>
            <a:r>
              <a:rPr lang="es-ES" sz="2800" dirty="0" smtClean="0"/>
              <a:t> generó </a:t>
            </a:r>
            <a:r>
              <a:rPr lang="es-ES" sz="2800" dirty="0"/>
              <a:t>electricidad para Londres hasta la década de 1980 </a:t>
            </a:r>
            <a:r>
              <a:rPr lang="es-ES" sz="2800" dirty="0" smtClean="0"/>
              <a:t>y </a:t>
            </a:r>
            <a:r>
              <a:rPr lang="es-ES" sz="2800" dirty="0"/>
              <a:t>el </a:t>
            </a:r>
            <a:r>
              <a:rPr lang="es-ES" sz="2800" dirty="0" smtClean="0"/>
              <a:t>edificio se </a:t>
            </a:r>
            <a:r>
              <a:rPr lang="es-ES" sz="2800" dirty="0"/>
              <a:t>quedó </a:t>
            </a:r>
            <a:r>
              <a:rPr lang="es-ES" sz="2800" dirty="0" smtClean="0"/>
              <a:t>abandonado </a:t>
            </a:r>
            <a:r>
              <a:rPr lang="es-ES" sz="2800" dirty="0"/>
              <a:t>durante muchos años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3" name="Picture 2" descr="https://upload.wikimedia.org/wikipedia/commons/5/51/Battersea_Power_Station_-_geograph.org.uk_-_794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3247054"/>
            <a:ext cx="4342188" cy="28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52" y="1754155"/>
            <a:ext cx="5720591" cy="3797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4564" y="5693649"/>
            <a:ext cx="733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2012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37715" y="381227"/>
            <a:ext cx="7616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Proyecto </a:t>
            </a:r>
            <a:r>
              <a:rPr lang="es-ES" sz="2800" dirty="0" err="1"/>
              <a:t>Nine</a:t>
            </a:r>
            <a:r>
              <a:rPr lang="es-ES" sz="2800" dirty="0"/>
              <a:t> Elms ha comenzado a devolver la vida al edificio y al área circundante.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98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Los dos ciudades de Londres y de Madrid</a:t>
            </a:r>
            <a:r>
              <a:rPr lang="es-ES" sz="3600" dirty="0"/>
              <a:t> fueron fundadas </a:t>
            </a:r>
            <a:r>
              <a:rPr lang="es-ES" sz="3600" dirty="0" smtClean="0"/>
              <a:t>cerca</a:t>
            </a:r>
            <a:r>
              <a:rPr lang="es-ES" sz="3600" dirty="0"/>
              <a:t> de </a:t>
            </a:r>
            <a:r>
              <a:rPr lang="es-ES" sz="3600" dirty="0" smtClean="0"/>
              <a:t>ríos.</a:t>
            </a:r>
            <a:r>
              <a:rPr lang="es-ES" sz="3600" dirty="0"/>
              <a:t> </a:t>
            </a:r>
            <a:endParaRPr lang="en-GB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4041" y="4562754"/>
            <a:ext cx="9144000" cy="76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¿Por qué?</a:t>
            </a:r>
            <a:r>
              <a:rPr lang="es-ES" dirty="0" smtClean="0"/>
              <a:t> 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6300" y="55847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Porque los ríos </a:t>
            </a:r>
            <a:r>
              <a:rPr lang="es-ES" sz="3600" dirty="0"/>
              <a:t>proveen </a:t>
            </a:r>
            <a:r>
              <a:rPr lang="es-ES" sz="3600" dirty="0" smtClean="0"/>
              <a:t>…</a:t>
            </a:r>
            <a:endParaRPr lang="es-ES" sz="3600" dirty="0"/>
          </a:p>
          <a:p>
            <a:r>
              <a:rPr lang="es-ES" dirty="0" smtClean="0"/>
              <a:t> 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5" y="1874735"/>
            <a:ext cx="3228393" cy="21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03208" y="6230373"/>
            <a:ext cx="71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2020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38335" y="381227"/>
            <a:ext cx="1067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Estas </a:t>
            </a:r>
            <a:r>
              <a:rPr lang="es-ES" sz="2800" dirty="0"/>
              <a:t>imágenes </a:t>
            </a:r>
            <a:r>
              <a:rPr lang="es-ES" sz="2800" dirty="0" smtClean="0"/>
              <a:t>representan </a:t>
            </a:r>
            <a:r>
              <a:rPr lang="es-ES" sz="2800" dirty="0"/>
              <a:t>los posibles </a:t>
            </a:r>
            <a:r>
              <a:rPr lang="es-ES" sz="2800" dirty="0" smtClean="0"/>
              <a:t>resultados del proyecto. </a:t>
            </a:r>
            <a:endParaRPr lang="en-GB" sz="2800" dirty="0"/>
          </a:p>
        </p:txBody>
      </p:sp>
      <p:pic>
        <p:nvPicPr>
          <p:cNvPr id="12" name="Picture 2" descr="How Battersea Power Station will look when it is comple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06" y="3747336"/>
            <a:ext cx="3972860" cy="24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1" y="1032114"/>
            <a:ext cx="8972550" cy="2409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03208" y="3451636"/>
            <a:ext cx="71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585518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29812" y="1254596"/>
            <a:ext cx="341613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la regeneración puede…</a:t>
            </a:r>
            <a:endParaRPr kumimoji="0" lang="es-E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591652" y="1738614"/>
            <a:ext cx="3718675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…reconstruir edificios </a:t>
            </a: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abandonados</a:t>
            </a:r>
            <a:r>
              <a:rPr lang="es-ES" altLang="en-US" sz="2400" dirty="0">
                <a:latin typeface="+mn-lt"/>
              </a:rPr>
              <a:t>.</a:t>
            </a:r>
            <a:endParaRPr lang="es-ES" altLang="en-US" sz="2400" dirty="0">
              <a:solidFill>
                <a:srgbClr val="21212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23" y="5520500"/>
            <a:ext cx="2071215" cy="133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648" y="2864328"/>
            <a:ext cx="2608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sz="2000" dirty="0" smtClean="0">
                <a:solidFill>
                  <a:srgbClr val="0070C0"/>
                </a:solidFill>
              </a:rPr>
              <a:t>¿…</a:t>
            </a:r>
            <a:r>
              <a:rPr lang="es-ES" altLang="en-US" sz="2000" dirty="0">
                <a:solidFill>
                  <a:srgbClr val="0070C0"/>
                </a:solidFill>
              </a:rPr>
              <a:t>reconstruir edificios </a:t>
            </a:r>
            <a:endParaRPr lang="es-ES" altLang="en-US" sz="2000" dirty="0" smtClean="0">
              <a:solidFill>
                <a:srgbClr val="0070C0"/>
              </a:solidFill>
            </a:endParaRPr>
          </a:p>
          <a:p>
            <a:r>
              <a:rPr lang="es-ES" altLang="en-US" sz="2000" dirty="0" smtClean="0">
                <a:solidFill>
                  <a:srgbClr val="0070C0"/>
                </a:solidFill>
              </a:rPr>
              <a:t>abandonados?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1790" y="3291003"/>
            <a:ext cx="2346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</a:rPr>
              <a:t>¿…mejorar </a:t>
            </a:r>
            <a:r>
              <a:rPr lang="es-ES" sz="2000" dirty="0">
                <a:solidFill>
                  <a:srgbClr val="0070C0"/>
                </a:solidFill>
              </a:rPr>
              <a:t>la </a:t>
            </a:r>
            <a:r>
              <a:rPr lang="es-ES" sz="2000" dirty="0" smtClean="0">
                <a:solidFill>
                  <a:srgbClr val="0070C0"/>
                </a:solidFill>
              </a:rPr>
              <a:t>calidad</a:t>
            </a:r>
          </a:p>
          <a:p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>
                <a:solidFill>
                  <a:srgbClr val="0070C0"/>
                </a:solidFill>
              </a:rPr>
              <a:t>del agua de </a:t>
            </a:r>
            <a:r>
              <a:rPr lang="es-ES" sz="2000" dirty="0" smtClean="0">
                <a:solidFill>
                  <a:srgbClr val="0070C0"/>
                </a:solidFill>
              </a:rPr>
              <a:t>ríos?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974" y="5166557"/>
            <a:ext cx="2876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</a:rPr>
              <a:t>¿…proteger </a:t>
            </a:r>
            <a:r>
              <a:rPr lang="es-ES" sz="2000" dirty="0">
                <a:solidFill>
                  <a:srgbClr val="0070C0"/>
                </a:solidFill>
              </a:rPr>
              <a:t>la vida </a:t>
            </a:r>
            <a:r>
              <a:rPr lang="es-ES" sz="2000" dirty="0" smtClean="0">
                <a:solidFill>
                  <a:srgbClr val="0070C0"/>
                </a:solidFill>
              </a:rPr>
              <a:t>animal</a:t>
            </a:r>
          </a:p>
          <a:p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>
                <a:solidFill>
                  <a:srgbClr val="0070C0"/>
                </a:solidFill>
              </a:rPr>
              <a:t>y </a:t>
            </a:r>
            <a:r>
              <a:rPr lang="es-ES" sz="2000" dirty="0" smtClean="0">
                <a:solidFill>
                  <a:srgbClr val="0070C0"/>
                </a:solidFill>
              </a:rPr>
              <a:t>vegetal en los ríos?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246" y="158636"/>
            <a:ext cx="3931508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Río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Manzanares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Image result for map M30 route around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6" y="1879796"/>
            <a:ext cx="3532573" cy="37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9853" y="1254336"/>
            <a:ext cx="6792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En </a:t>
            </a:r>
            <a:r>
              <a:rPr lang="es-ES" sz="2800" dirty="0"/>
              <a:t>2003, parte de la autopista Madrid </a:t>
            </a:r>
            <a:r>
              <a:rPr lang="es-ES" sz="2800" dirty="0" smtClean="0"/>
              <a:t>M30…</a:t>
            </a:r>
            <a:endParaRPr lang="en-GB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02016" y="2715207"/>
            <a:ext cx="1931438" cy="373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36980" y="4799044"/>
            <a:ext cx="2593910" cy="466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17428" y="2319610"/>
            <a:ext cx="337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 </a:t>
            </a:r>
            <a:r>
              <a:rPr lang="en-GB" sz="2400" dirty="0" err="1"/>
              <a:t>autopista</a:t>
            </a:r>
            <a:r>
              <a:rPr lang="en-GB" sz="2400" dirty="0"/>
              <a:t> Madrid M30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86" y="4568211"/>
            <a:ext cx="246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el Río Manzanares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88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05" y="2775255"/>
            <a:ext cx="7408574" cy="25173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97967" y="244475"/>
            <a:ext cx="713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…se </a:t>
            </a:r>
            <a:r>
              <a:rPr lang="es-ES" sz="2800" dirty="0"/>
              <a:t>redirigió a un túnel bajo el </a:t>
            </a:r>
            <a:r>
              <a:rPr lang="es-ES" sz="2800" dirty="0" smtClean="0"/>
              <a:t>Río Manzanares</a:t>
            </a:r>
            <a:r>
              <a:rPr lang="es-ES" sz="2800" dirty="0"/>
              <a:t>.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88629" y="4945223"/>
            <a:ext cx="3209732" cy="466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01012" y="3203812"/>
            <a:ext cx="2593910" cy="466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77605" y="3803107"/>
            <a:ext cx="337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 </a:t>
            </a:r>
            <a:r>
              <a:rPr lang="en-GB" sz="2400" dirty="0" err="1"/>
              <a:t>autopista</a:t>
            </a:r>
            <a:r>
              <a:rPr lang="en-GB" sz="2400" dirty="0"/>
              <a:t> Madrid M30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908" y="2000061"/>
            <a:ext cx="246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el Río Manzanares</a:t>
            </a:r>
            <a:endParaRPr lang="en-GB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43963" y="1617180"/>
            <a:ext cx="323980" cy="19097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26606" y="965419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el túnel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05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Antes </a:t>
            </a:r>
            <a:r>
              <a:rPr lang="en-GB" b="1" dirty="0">
                <a:solidFill>
                  <a:srgbClr val="7030A0"/>
                </a:solidFill>
              </a:rPr>
              <a:t>del </a:t>
            </a:r>
            <a:r>
              <a:rPr lang="en-GB" b="1" dirty="0" err="1">
                <a:solidFill>
                  <a:srgbClr val="7030A0"/>
                </a:solidFill>
              </a:rPr>
              <a:t>túnel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6" y="1325564"/>
            <a:ext cx="8139288" cy="53635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556557" y="970844"/>
            <a:ext cx="2118510" cy="303649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06933" y="316089"/>
            <a:ext cx="155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autopista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765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633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Después del </a:t>
            </a:r>
            <a:r>
              <a:rPr lang="en-GB" b="1" dirty="0" err="1">
                <a:solidFill>
                  <a:srgbClr val="7030A0"/>
                </a:solidFill>
              </a:rPr>
              <a:t>túnel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1" y="1682044"/>
            <a:ext cx="7247467" cy="442128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686747" y="1061156"/>
            <a:ext cx="1960542" cy="237970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06933" y="316089"/>
            <a:ext cx="277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espacios</a:t>
            </a:r>
            <a:r>
              <a:rPr lang="en-GB" sz="2800" dirty="0" smtClean="0"/>
              <a:t> </a:t>
            </a:r>
            <a:r>
              <a:rPr lang="en-GB" sz="2800" dirty="0" err="1" smtClean="0"/>
              <a:t>verdes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24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19" y="3402753"/>
            <a:ext cx="5020705" cy="331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241773"/>
            <a:ext cx="4835996" cy="34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585518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45947" y="1973053"/>
            <a:ext cx="341613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la regeneración </a:t>
            </a: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puede…</a:t>
            </a:r>
            <a:endParaRPr kumimoji="0" lang="es-E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795216" y="739867"/>
            <a:ext cx="310943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…resolver problemas de </a:t>
            </a: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transporte. </a:t>
            </a:r>
            <a:endParaRPr lang="es-ES" altLang="en-US" sz="2400" dirty="0">
              <a:solidFill>
                <a:srgbClr val="212121"/>
              </a:solidFill>
              <a:latin typeface="+mn-lt"/>
            </a:endParaRPr>
          </a:p>
        </p:txBody>
      </p:sp>
      <p:pic>
        <p:nvPicPr>
          <p:cNvPr id="7" name="Picture 8" descr="Image result for transport congestion in citi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25" y="5648043"/>
            <a:ext cx="1592048" cy="1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345" y="6022188"/>
            <a:ext cx="2484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 altLang="en-US" sz="2000" dirty="0" smtClean="0">
                <a:solidFill>
                  <a:srgbClr val="0070C0"/>
                </a:solidFill>
              </a:rPr>
              <a:t>¿…</a:t>
            </a:r>
            <a:r>
              <a:rPr lang="es-ES" altLang="en-US" sz="2000" dirty="0">
                <a:solidFill>
                  <a:srgbClr val="0070C0"/>
                </a:solidFill>
              </a:rPr>
              <a:t>resolver </a:t>
            </a:r>
            <a:r>
              <a:rPr lang="es-ES" altLang="en-US" sz="2000" dirty="0" smtClean="0">
                <a:solidFill>
                  <a:srgbClr val="0070C0"/>
                </a:solidFill>
              </a:rPr>
              <a:t>problemas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altLang="en-US" sz="2000" dirty="0" smtClean="0">
                <a:solidFill>
                  <a:srgbClr val="0070C0"/>
                </a:solidFill>
              </a:rPr>
              <a:t> </a:t>
            </a:r>
            <a:r>
              <a:rPr lang="es-ES" altLang="en-US" sz="2000" dirty="0">
                <a:solidFill>
                  <a:srgbClr val="0070C0"/>
                </a:solidFill>
              </a:rPr>
              <a:t>de </a:t>
            </a:r>
            <a:r>
              <a:rPr lang="es-ES" altLang="en-US" sz="2000" dirty="0" smtClean="0">
                <a:solidFill>
                  <a:srgbClr val="0070C0"/>
                </a:solidFill>
              </a:rPr>
              <a:t>transporte? </a:t>
            </a:r>
            <a:endParaRPr lang="es-ES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4372" y="4468858"/>
            <a:ext cx="2714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dirty="0" smtClean="0">
                <a:solidFill>
                  <a:srgbClr val="0070C0"/>
                </a:solidFill>
              </a:rPr>
              <a:t>¿…crear </a:t>
            </a:r>
            <a:r>
              <a:rPr lang="es-ES" sz="2000" dirty="0">
                <a:solidFill>
                  <a:srgbClr val="0070C0"/>
                </a:solidFill>
              </a:rPr>
              <a:t>espacios </a:t>
            </a:r>
            <a:r>
              <a:rPr lang="es-ES" sz="2000" dirty="0" smtClean="0">
                <a:solidFill>
                  <a:srgbClr val="0070C0"/>
                </a:solidFill>
              </a:rPr>
              <a:t>verdes</a:t>
            </a:r>
          </a:p>
          <a:p>
            <a:pPr lvl="0"/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>
                <a:solidFill>
                  <a:srgbClr val="0070C0"/>
                </a:solidFill>
              </a:rPr>
              <a:t>para </a:t>
            </a:r>
            <a:r>
              <a:rPr lang="es-ES" sz="2000" dirty="0" smtClean="0">
                <a:solidFill>
                  <a:srgbClr val="0070C0"/>
                </a:solidFill>
              </a:rPr>
              <a:t>recreación?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963" y="4022582"/>
            <a:ext cx="242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2000" dirty="0">
                <a:solidFill>
                  <a:srgbClr val="0070C0"/>
                </a:solidFill>
              </a:rPr>
              <a:t>¿…reconstruir edificios </a:t>
            </a:r>
          </a:p>
          <a:p>
            <a:r>
              <a:rPr lang="es-ES" altLang="en-US" sz="2000" dirty="0">
                <a:solidFill>
                  <a:srgbClr val="0070C0"/>
                </a:solidFill>
              </a:rPr>
              <a:t>abandonados?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197692"/>
            <a:ext cx="5520613" cy="3105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68" y="3429000"/>
            <a:ext cx="5994396" cy="33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109375"/>
            <a:ext cx="4095750" cy="546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9" y="1240971"/>
            <a:ext cx="4128796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123936" y="576648"/>
            <a:ext cx="1759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/>
              <a:t>agua</a:t>
            </a:r>
            <a:endParaRPr lang="en-GB" sz="6000" dirty="0"/>
          </a:p>
        </p:txBody>
      </p:sp>
      <p:pic>
        <p:nvPicPr>
          <p:cNvPr id="4" name="Picture 2" descr="Image result for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416736"/>
            <a:ext cx="5280453" cy="29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26" y="578498"/>
            <a:ext cx="3659933" cy="487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3" y="578498"/>
            <a:ext cx="3701921" cy="4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9807" cy="5199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47" y="2328182"/>
            <a:ext cx="5620769" cy="45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585518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07522" y="1137191"/>
            <a:ext cx="341613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la regeneración </a:t>
            </a: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puede…</a:t>
            </a:r>
            <a:endParaRPr kumimoji="0" lang="es-E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687706" y="1688864"/>
            <a:ext cx="310943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 smtClean="0">
                <a:solidFill>
                  <a:srgbClr val="212121"/>
                </a:solidFill>
                <a:latin typeface="+mn-lt"/>
              </a:rPr>
              <a:t>…</a:t>
            </a:r>
            <a:r>
              <a:rPr lang="es-ES" sz="2400" dirty="0">
                <a:latin typeface="+mn-lt"/>
              </a:rPr>
              <a:t>crear espacios verdes para </a:t>
            </a:r>
            <a:r>
              <a:rPr lang="es-ES" sz="2400" dirty="0" smtClean="0">
                <a:latin typeface="+mn-lt"/>
              </a:rPr>
              <a:t>recreación.</a:t>
            </a:r>
            <a:endParaRPr lang="en-GB" sz="2400" dirty="0">
              <a:latin typeface="+mn-lt"/>
            </a:endParaRPr>
          </a:p>
        </p:txBody>
      </p:sp>
      <p:pic>
        <p:nvPicPr>
          <p:cNvPr id="7" name="Picture 4" descr="Image result for green spaces for recreatio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86" y="5883096"/>
            <a:ext cx="1527627" cy="9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3813" y="24275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¿…mejorar la calidad</a:t>
            </a:r>
          </a:p>
          <a:p>
            <a:r>
              <a:rPr lang="es-ES" dirty="0">
                <a:solidFill>
                  <a:srgbClr val="0070C0"/>
                </a:solidFill>
              </a:rPr>
              <a:t> del agua de ríos?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57" y="5236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rgbClr val="0070C0"/>
                </a:solidFill>
              </a:rPr>
              <a:t>¿…crear espacios verdes</a:t>
            </a:r>
          </a:p>
          <a:p>
            <a:pPr lvl="0"/>
            <a:r>
              <a:rPr lang="es-ES" dirty="0">
                <a:solidFill>
                  <a:srgbClr val="0070C0"/>
                </a:solidFill>
              </a:rPr>
              <a:t> para recreación?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6500" y="3639210"/>
            <a:ext cx="2876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</a:rPr>
              <a:t>¿…proteger </a:t>
            </a:r>
            <a:r>
              <a:rPr lang="es-ES" sz="2000" dirty="0">
                <a:solidFill>
                  <a:srgbClr val="0070C0"/>
                </a:solidFill>
              </a:rPr>
              <a:t>la vida </a:t>
            </a:r>
            <a:r>
              <a:rPr lang="es-ES" sz="2000" dirty="0" smtClean="0">
                <a:solidFill>
                  <a:srgbClr val="0070C0"/>
                </a:solidFill>
              </a:rPr>
              <a:t>animal</a:t>
            </a:r>
          </a:p>
          <a:p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>
                <a:solidFill>
                  <a:srgbClr val="0070C0"/>
                </a:solidFill>
              </a:rPr>
              <a:t>y </a:t>
            </a:r>
            <a:r>
              <a:rPr lang="es-ES" sz="2000" dirty="0" smtClean="0">
                <a:solidFill>
                  <a:srgbClr val="0070C0"/>
                </a:solidFill>
              </a:rPr>
              <a:t>vegetal en los ríos?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39" y="1154333"/>
            <a:ext cx="8309775" cy="46742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6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Brettenham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Primary School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867507" y="6157206"/>
            <a:ext cx="310943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sz="2400" dirty="0" smtClean="0">
                <a:solidFill>
                  <a:srgbClr val="212121"/>
                </a:solidFill>
                <a:latin typeface="+mn-lt"/>
              </a:rPr>
              <a:t>Abril 2018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5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23719" y="551935"/>
            <a:ext cx="445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/>
              <a:t>alimentos</a:t>
            </a:r>
            <a:endParaRPr lang="en-GB" sz="6000" dirty="0"/>
          </a:p>
        </p:txBody>
      </p:sp>
      <p:pic>
        <p:nvPicPr>
          <p:cNvPr id="8194" name="Picture 2" descr="Image result for alimentos de un 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24" y="2127422"/>
            <a:ext cx="3961456" cy="36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33786" y="594216"/>
            <a:ext cx="3724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 smtClean="0"/>
              <a:t>tierra </a:t>
            </a:r>
            <a:r>
              <a:rPr lang="es-ES" sz="6000" dirty="0"/>
              <a:t>fértil</a:t>
            </a:r>
            <a:endParaRPr lang="en-GB" sz="6000" dirty="0"/>
          </a:p>
        </p:txBody>
      </p:sp>
      <p:pic>
        <p:nvPicPr>
          <p:cNvPr id="7170" name="Picture 2" descr="Image result for cultivating crops near a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53" y="2819842"/>
            <a:ext cx="5188894" cy="34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3" y="471660"/>
            <a:ext cx="9144000" cy="1655762"/>
          </a:xfrm>
        </p:spPr>
        <p:txBody>
          <a:bodyPr/>
          <a:lstStyle/>
          <a:p>
            <a:r>
              <a:rPr lang="es-ES" dirty="0"/>
              <a:t> 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56671" y="560172"/>
            <a:ext cx="4069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/>
              <a:t>transporte</a:t>
            </a:r>
            <a:endParaRPr lang="en-GB" sz="6000" dirty="0"/>
          </a:p>
        </p:txBody>
      </p:sp>
      <p:pic>
        <p:nvPicPr>
          <p:cNvPr id="6146" name="Picture 2" descr="Image result for river with bo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58" y="2471353"/>
            <a:ext cx="5152083" cy="32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2" y="0"/>
            <a:ext cx="5276850" cy="627248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4153" y="346807"/>
            <a:ext cx="400757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A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gua, tierra</a:t>
            </a:r>
            <a:r>
              <a:rPr kumimoji="0" lang="es-ES" altLang="en-US" sz="24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fértil, alimentos y transporte.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</a:t>
            </a:r>
            <a:endParaRPr kumimoji="0" lang="es-E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535668" y="1244091"/>
            <a:ext cx="1856793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2400" dirty="0">
                <a:solidFill>
                  <a:srgbClr val="212121"/>
                </a:solidFill>
                <a:latin typeface="+mn-lt"/>
              </a:rPr>
              <a:t>¿Qué proveen los ríos?</a:t>
            </a:r>
            <a:endParaRPr lang="es-ES" altLang="en-US" sz="2400" dirty="0" smtClean="0">
              <a:latin typeface="+mn-lt"/>
            </a:endParaRPr>
          </a:p>
        </p:txBody>
      </p:sp>
      <p:pic>
        <p:nvPicPr>
          <p:cNvPr id="7" name="Picture 2" descr="Image result for a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12" y="3648269"/>
            <a:ext cx="1442065" cy="8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limentos de un 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482" y="3409230"/>
            <a:ext cx="1391502" cy="12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ultivating crops near a ri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97" y="5745384"/>
            <a:ext cx="1580520" cy="10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iver with boa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72" y="5745384"/>
            <a:ext cx="1641930" cy="10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+mn-lt"/>
              </a:rPr>
              <a:t>Los </a:t>
            </a:r>
            <a:r>
              <a:rPr lang="es-ES" sz="3600" dirty="0">
                <a:latin typeface="+mn-lt"/>
              </a:rPr>
              <a:t>ríos Támesis </a:t>
            </a:r>
            <a:r>
              <a:rPr lang="es-ES" sz="3600" dirty="0" smtClean="0">
                <a:latin typeface="+mn-lt"/>
              </a:rPr>
              <a:t>y Manzanares</a:t>
            </a:r>
            <a:r>
              <a:rPr lang="es-ES" sz="3600" dirty="0">
                <a:latin typeface="+mn-lt"/>
              </a:rPr>
              <a:t> </a:t>
            </a:r>
            <a:r>
              <a:rPr lang="es-ES" sz="3600" dirty="0" smtClean="0">
                <a:latin typeface="+mn-lt"/>
              </a:rPr>
              <a:t>han inspirados</a:t>
            </a:r>
            <a:r>
              <a:rPr lang="es-ES" sz="3600" dirty="0">
                <a:latin typeface="+mn-lt"/>
              </a:rPr>
              <a:t> a grandes </a:t>
            </a:r>
            <a:r>
              <a:rPr lang="es-ES" sz="3600" dirty="0" smtClean="0">
                <a:latin typeface="+mn-lt"/>
              </a:rPr>
              <a:t>pintores, </a:t>
            </a:r>
            <a:r>
              <a:rPr lang="en-GB" sz="3600" dirty="0" err="1" smtClean="0">
                <a:latin typeface="+mn-lt"/>
              </a:rPr>
              <a:t>autores</a:t>
            </a:r>
            <a:r>
              <a:rPr lang="en-GB" sz="3600" dirty="0" smtClean="0">
                <a:latin typeface="+mn-lt"/>
              </a:rPr>
              <a:t> y </a:t>
            </a:r>
            <a:r>
              <a:rPr lang="en-GB" sz="3600" dirty="0" err="1" smtClean="0">
                <a:latin typeface="+mn-lt"/>
              </a:rPr>
              <a:t>poetas</a:t>
            </a:r>
            <a:r>
              <a:rPr lang="en-GB" sz="3600" dirty="0" smtClean="0">
                <a:latin typeface="+mn-lt"/>
              </a:rPr>
              <a:t>.</a:t>
            </a:r>
            <a:endParaRPr lang="en-GB" sz="3600" dirty="0">
              <a:latin typeface="+mn-lt"/>
            </a:endParaRPr>
          </a:p>
        </p:txBody>
      </p:sp>
      <p:pic>
        <p:nvPicPr>
          <p:cNvPr id="9218" name="Picture 2" descr="Image result for go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6" y="3190497"/>
            <a:ext cx="1995802" cy="24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amuel sco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64" y="1899393"/>
            <a:ext cx="2063015" cy="25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lope de ve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10" y="1911355"/>
            <a:ext cx="2101982" cy="26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5" y="3489237"/>
            <a:ext cx="2828925" cy="2190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924" y="5926314"/>
            <a:ext cx="2364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Francisco Goya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5695" y="4777133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Samuel Scott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1955" y="6000454"/>
            <a:ext cx="291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Kenneth Grahame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3022" y="4939259"/>
            <a:ext cx="21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Lope de Vega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647</Words>
  <Application>Microsoft Office PowerPoint</Application>
  <PresentationFormat>Widescreen</PresentationFormat>
  <Paragraphs>144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Agua, tierra fértil, alimentos y transporte. </vt:lpstr>
      <vt:lpstr>Los ríos Támesis y Manzanares han inspirados a grandes pintores, autores y poetas.</vt:lpstr>
      <vt:lpstr>PowerPoint Presentation</vt:lpstr>
      <vt:lpstr>PowerPoint Presentation</vt:lpstr>
      <vt:lpstr>PowerPoint Presentation</vt:lpstr>
      <vt:lpstr>PowerPoint Presentation</vt:lpstr>
      <vt:lpstr>¿Quién fue Francisco Goya?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¿Cuál río es el  más largo?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Battersea Power Station </vt:lpstr>
      <vt:lpstr>PowerPoint Presentation</vt:lpstr>
      <vt:lpstr>PowerPoint Presentation</vt:lpstr>
      <vt:lpstr>la regeneración puede…</vt:lpstr>
      <vt:lpstr>El Río Manzanares</vt:lpstr>
      <vt:lpstr>PowerPoint Presentation</vt:lpstr>
      <vt:lpstr>Antes del túnel</vt:lpstr>
      <vt:lpstr>Después del túnel</vt:lpstr>
      <vt:lpstr>PowerPoint Presentation</vt:lpstr>
      <vt:lpstr>la regeneración puede…</vt:lpstr>
      <vt:lpstr>PowerPoint Presentation</vt:lpstr>
      <vt:lpstr>PowerPoint Presentation</vt:lpstr>
      <vt:lpstr>PowerPoint Presentation</vt:lpstr>
      <vt:lpstr>PowerPoint Presentation</vt:lpstr>
      <vt:lpstr>la regeneración puede…</vt:lpstr>
      <vt:lpstr>Brettenham Primary School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92</cp:revision>
  <dcterms:created xsi:type="dcterms:W3CDTF">2018-05-29T08:57:53Z</dcterms:created>
  <dcterms:modified xsi:type="dcterms:W3CDTF">2019-06-26T21:44:23Z</dcterms:modified>
</cp:coreProperties>
</file>